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7" r:id="rId2"/>
    <p:sldId id="278"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embeddedFontLst>
    <p:embeddedFont>
      <p:font typeface="Gill Sans"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FCD3C38-5290-4317-B211-4655F99BB3B3}">
  <a:tblStyle styleId="{BFCD3C38-5290-4317-B211-4655F99BB3B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2" y="0"/>
            <a:ext cx="2971800" cy="45878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8685212"/>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2" y="8685212"/>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495e3cff21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495e3cff21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g2495e3cff21_0_1:notes"/>
          <p:cNvSpPr txBox="1">
            <a:spLocks noGrp="1"/>
          </p:cNvSpPr>
          <p:nvPr>
            <p:ph type="sldNum" idx="12"/>
          </p:nvPr>
        </p:nvSpPr>
        <p:spPr>
          <a:xfrm>
            <a:off x="3884612" y="8685212"/>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12</a:t>
            </a:fld>
            <a:endParaRPr sz="1400">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495e3cff21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495e3cff21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g2495e3cff21_0_7:notes"/>
          <p:cNvSpPr txBox="1">
            <a:spLocks noGrp="1"/>
          </p:cNvSpPr>
          <p:nvPr>
            <p:ph type="sldNum" idx="12"/>
          </p:nvPr>
        </p:nvSpPr>
        <p:spPr>
          <a:xfrm>
            <a:off x="3884612" y="8685212"/>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13</a:t>
            </a:fld>
            <a:endParaRPr sz="1400">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0" name="Google Shape;20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495e3cff21_0_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495e3cff21_0_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g2495e3cff21_0_55:notes"/>
          <p:cNvSpPr txBox="1">
            <a:spLocks noGrp="1"/>
          </p:cNvSpPr>
          <p:nvPr>
            <p:ph type="sldNum" idx="12"/>
          </p:nvPr>
        </p:nvSpPr>
        <p:spPr>
          <a:xfrm>
            <a:off x="3884612" y="8685212"/>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17</a:t>
            </a:fld>
            <a:endParaRPr sz="1400">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495e3cff21_0_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495e3cff21_0_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9" name="Google Shape;239;g2495e3cff21_0_63:notes"/>
          <p:cNvSpPr txBox="1">
            <a:spLocks noGrp="1"/>
          </p:cNvSpPr>
          <p:nvPr>
            <p:ph type="sldNum" idx="12"/>
          </p:nvPr>
        </p:nvSpPr>
        <p:spPr>
          <a:xfrm>
            <a:off x="3884612" y="8685212"/>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18</a:t>
            </a:fld>
            <a:endParaRPr sz="1400">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495e3cff21_0_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495e3cff21_0_8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g2495e3cff21_0_81:notes"/>
          <p:cNvSpPr txBox="1">
            <a:spLocks noGrp="1"/>
          </p:cNvSpPr>
          <p:nvPr>
            <p:ph type="sldNum" idx="12"/>
          </p:nvPr>
        </p:nvSpPr>
        <p:spPr>
          <a:xfrm>
            <a:off x="3884612" y="8685212"/>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19</a:t>
            </a:fld>
            <a:endParaRPr sz="1400">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5E0314A7-C7AD-3D08-0F0E-040A0DE1075A}"/>
            </a:ext>
          </a:extLst>
        </p:cNvPr>
        <p:cNvGrpSpPr/>
        <p:nvPr/>
      </p:nvGrpSpPr>
      <p:grpSpPr>
        <a:xfrm>
          <a:off x="0" y="0"/>
          <a:ext cx="0" cy="0"/>
          <a:chOff x="0" y="0"/>
          <a:chExt cx="0" cy="0"/>
        </a:xfrm>
      </p:grpSpPr>
      <p:sp>
        <p:nvSpPr>
          <p:cNvPr id="97" name="Google Shape;97;p2:notes">
            <a:extLst>
              <a:ext uri="{FF2B5EF4-FFF2-40B4-BE49-F238E27FC236}">
                <a16:creationId xmlns:a16="http://schemas.microsoft.com/office/drawing/2014/main" id="{AF19F339-95CD-B1BA-9EB8-D6CF4842C776}"/>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a:extLst>
              <a:ext uri="{FF2B5EF4-FFF2-40B4-BE49-F238E27FC236}">
                <a16:creationId xmlns:a16="http://schemas.microsoft.com/office/drawing/2014/main" id="{C503D887-515C-BB9E-7600-3E48F6D3D8C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021821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0" name="Google Shape;270;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838200" y="1825625"/>
            <a:ext cx="10515600" cy="4351337"/>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920332" y="-1256507"/>
            <a:ext cx="4351337"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body" idx="1"/>
          </p:nvPr>
        </p:nvSpPr>
        <p:spPr>
          <a:xfrm>
            <a:off x="838200" y="1825625"/>
            <a:ext cx="10515600" cy="435133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200"/>
              <a:buFont typeface="Calibri"/>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sciencedirect.com/science/article/pii/S2212017314004848"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1023477" y="2374388"/>
            <a:ext cx="10515600" cy="1325562"/>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4000" b="1" dirty="0">
                <a:solidFill>
                  <a:schemeClr val="dk2"/>
                </a:solidFill>
                <a:latin typeface="Times New Roman"/>
                <a:ea typeface="Times New Roman"/>
                <a:cs typeface="Times New Roman"/>
                <a:sym typeface="Times New Roman"/>
              </a:rPr>
              <a:t>TOURISM RECOMMENDATION SYSTEM</a:t>
            </a:r>
            <a:endParaRPr sz="4000" b="1" dirty="0">
              <a:solidFill>
                <a:schemeClr val="dk2"/>
              </a:solidFill>
            </a:endParaRPr>
          </a:p>
        </p:txBody>
      </p:sp>
      <p:sp>
        <p:nvSpPr>
          <p:cNvPr id="103" name="Google Shape;103;p14"/>
          <p:cNvSpPr txBox="1"/>
          <p:nvPr/>
        </p:nvSpPr>
        <p:spPr>
          <a:xfrm>
            <a:off x="10806112" y="6445250"/>
            <a:ext cx="1052512"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2"/>
          <p:cNvSpPr txBox="1">
            <a:spLocks noGrp="1"/>
          </p:cNvSpPr>
          <p:nvPr>
            <p:ph type="title"/>
          </p:nvPr>
        </p:nvSpPr>
        <p:spPr>
          <a:xfrm>
            <a:off x="838200" y="365125"/>
            <a:ext cx="10515600" cy="1325562"/>
          </a:xfrm>
          <a:prstGeom prst="rect">
            <a:avLst/>
          </a:prstGeom>
          <a:noFill/>
          <a:ln>
            <a:noFill/>
          </a:ln>
        </p:spPr>
        <p:txBody>
          <a:bodyPr spcFirstLastPara="1" wrap="square" lIns="91425" tIns="45700" rIns="91425" bIns="45700" anchor="ctr" anchorCtr="0">
            <a:noAutofit/>
          </a:bodyPr>
          <a:lstStyle/>
          <a:p>
            <a:pPr marL="457200" lvl="0" indent="-457200" algn="l" rtl="0">
              <a:lnSpc>
                <a:spcPct val="90000"/>
              </a:lnSpc>
              <a:spcBef>
                <a:spcPts val="0"/>
              </a:spcBef>
              <a:spcAft>
                <a:spcPts val="0"/>
              </a:spcAft>
              <a:buClr>
                <a:schemeClr val="dk1"/>
              </a:buClr>
              <a:buSzPts val="2800"/>
              <a:buFont typeface="Arial"/>
              <a:buChar char="•"/>
            </a:pPr>
            <a:r>
              <a:rPr lang="en-US" sz="2800" b="1">
                <a:solidFill>
                  <a:schemeClr val="dk1"/>
                </a:solidFill>
                <a:latin typeface="Times New Roman"/>
                <a:ea typeface="Times New Roman"/>
                <a:cs typeface="Times New Roman"/>
                <a:sym typeface="Times New Roman"/>
              </a:rPr>
              <a:t>Sequence Diagram</a:t>
            </a:r>
            <a:endParaRPr/>
          </a:p>
        </p:txBody>
      </p:sp>
      <p:pic>
        <p:nvPicPr>
          <p:cNvPr id="170" name="Google Shape;170;p22" descr="sequence dia"/>
          <p:cNvPicPr preferRelativeResize="0">
            <a:picLocks noGrp="1"/>
          </p:cNvPicPr>
          <p:nvPr>
            <p:ph type="body" idx="1"/>
          </p:nvPr>
        </p:nvPicPr>
        <p:blipFill rotWithShape="1">
          <a:blip r:embed="rId3">
            <a:alphaModFix/>
          </a:blip>
          <a:srcRect/>
          <a:stretch/>
        </p:blipFill>
        <p:spPr>
          <a:xfrm>
            <a:off x="1057475" y="1471600"/>
            <a:ext cx="10089600" cy="4517400"/>
          </a:xfrm>
          <a:prstGeom prst="rect">
            <a:avLst/>
          </a:prstGeom>
          <a:noFill/>
          <a:ln>
            <a:noFill/>
          </a:ln>
        </p:spPr>
      </p:pic>
      <p:sp>
        <p:nvSpPr>
          <p:cNvPr id="172" name="Google Shape;172;p22"/>
          <p:cNvSpPr txBox="1"/>
          <p:nvPr/>
        </p:nvSpPr>
        <p:spPr>
          <a:xfrm>
            <a:off x="11225212" y="6400800"/>
            <a:ext cx="662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10</a:t>
            </a:fld>
            <a:endParaRPr/>
          </a:p>
        </p:txBody>
      </p:sp>
      <p:sp>
        <p:nvSpPr>
          <p:cNvPr id="173" name="Google Shape;173;p22"/>
          <p:cNvSpPr txBox="1"/>
          <p:nvPr/>
        </p:nvSpPr>
        <p:spPr>
          <a:xfrm>
            <a:off x="2183100" y="6075725"/>
            <a:ext cx="7825800" cy="4617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Figure 3: Sequence Diagram</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3"/>
          <p:cNvSpPr txBox="1"/>
          <p:nvPr/>
        </p:nvSpPr>
        <p:spPr>
          <a:xfrm>
            <a:off x="581025" y="203200"/>
            <a:ext cx="11172825" cy="701675"/>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Times New Roman"/>
              <a:buNone/>
            </a:pPr>
            <a:r>
              <a:rPr lang="en-US" sz="4000" b="1" i="0" u="none">
                <a:solidFill>
                  <a:schemeClr val="dk2"/>
                </a:solidFill>
                <a:latin typeface="Times New Roman"/>
                <a:ea typeface="Times New Roman"/>
                <a:cs typeface="Times New Roman"/>
                <a:sym typeface="Times New Roman"/>
              </a:rPr>
              <a:t>Implementation</a:t>
            </a:r>
            <a:endParaRPr sz="4000" b="1">
              <a:solidFill>
                <a:schemeClr val="dk2"/>
              </a:solidFill>
            </a:endParaRPr>
          </a:p>
        </p:txBody>
      </p:sp>
      <p:sp>
        <p:nvSpPr>
          <p:cNvPr id="179" name="Google Shape;179;p23"/>
          <p:cNvSpPr txBox="1"/>
          <p:nvPr/>
        </p:nvSpPr>
        <p:spPr>
          <a:xfrm>
            <a:off x="11225212" y="6400800"/>
            <a:ext cx="661987" cy="2778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11</a:t>
            </a:fld>
            <a:endParaRPr/>
          </a:p>
        </p:txBody>
      </p:sp>
      <p:sp>
        <p:nvSpPr>
          <p:cNvPr id="180" name="Google Shape;180;p23"/>
          <p:cNvSpPr txBox="1">
            <a:spLocks noGrp="1"/>
          </p:cNvSpPr>
          <p:nvPr>
            <p:ph type="body" idx="1"/>
          </p:nvPr>
        </p:nvSpPr>
        <p:spPr>
          <a:xfrm>
            <a:off x="542885" y="1333325"/>
            <a:ext cx="11249100" cy="5315100"/>
          </a:xfrm>
          <a:prstGeom prst="rect">
            <a:avLst/>
          </a:prstGeom>
          <a:noFill/>
          <a:ln>
            <a:noFill/>
          </a:ln>
        </p:spPr>
        <p:txBody>
          <a:bodyPr spcFirstLastPara="1" wrap="square" lIns="91425" tIns="45700" rIns="91425" bIns="45700" anchor="t" anchorCtr="0">
            <a:noAutofit/>
          </a:bodyPr>
          <a:lstStyle/>
          <a:p>
            <a:pPr marL="0" lvl="0" indent="0" algn="just" rtl="0">
              <a:lnSpc>
                <a:spcPct val="115000"/>
              </a:lnSpc>
              <a:spcBef>
                <a:spcPts val="0"/>
              </a:spcBef>
              <a:spcAft>
                <a:spcPts val="0"/>
              </a:spcAft>
              <a:buClr>
                <a:schemeClr val="dk1"/>
              </a:buClr>
              <a:buSzPts val="1100"/>
              <a:buFont typeface="Arial"/>
              <a:buNone/>
            </a:pPr>
            <a:r>
              <a:rPr lang="en-US" sz="2400" b="1">
                <a:latin typeface="Times New Roman"/>
                <a:ea typeface="Times New Roman"/>
                <a:cs typeface="Times New Roman"/>
                <a:sym typeface="Times New Roman"/>
              </a:rPr>
              <a:t>Admin Module : </a:t>
            </a:r>
            <a:endParaRPr sz="2400" b="1">
              <a:latin typeface="Times New Roman"/>
              <a:ea typeface="Times New Roman"/>
              <a:cs typeface="Times New Roman"/>
              <a:sym typeface="Times New Roman"/>
            </a:endParaRPr>
          </a:p>
          <a:p>
            <a:pPr marL="0" lvl="0" indent="0" algn="just" rtl="0">
              <a:lnSpc>
                <a:spcPct val="115000"/>
              </a:lnSpc>
              <a:spcBef>
                <a:spcPts val="0"/>
              </a:spcBef>
              <a:spcAft>
                <a:spcPts val="0"/>
              </a:spcAft>
              <a:buClr>
                <a:schemeClr val="dk1"/>
              </a:buClr>
              <a:buSzPts val="1100"/>
              <a:buFont typeface="Arial"/>
              <a:buNone/>
            </a:pPr>
            <a:endParaRPr sz="2400" b="1">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SzPts val="1100"/>
              <a:buFont typeface="Arial"/>
              <a:buNone/>
            </a:pPr>
            <a:r>
              <a:rPr lang="en-US" sz="2000">
                <a:latin typeface="Times New Roman"/>
                <a:ea typeface="Times New Roman"/>
                <a:cs typeface="Times New Roman"/>
                <a:sym typeface="Times New Roman"/>
              </a:rPr>
              <a:t>The admin module is a backend interface that enables authorized administrators to manage user accounts, handle data, configure machine learning algorithms, monitor system performance, customize recommendations, manage feedback and reviews, generate reports and analytics, and configure system settings. It serves as a centralized control panel for efficiently managing and maintaining the recommendation system, ensuring its optimal operation, and adapting it to changing requirements. </a:t>
            </a:r>
            <a:endParaRPr sz="2000">
              <a:latin typeface="Times New Roman"/>
              <a:ea typeface="Times New Roman"/>
              <a:cs typeface="Times New Roman"/>
              <a:sym typeface="Times New Roman"/>
            </a:endParaRPr>
          </a:p>
          <a:p>
            <a:pPr marL="457200" lvl="0" indent="0" algn="just" rtl="0">
              <a:lnSpc>
                <a:spcPct val="115000"/>
              </a:lnSpc>
              <a:spcBef>
                <a:spcPts val="1200"/>
              </a:spcBef>
              <a:spcAft>
                <a:spcPts val="0"/>
              </a:spcAft>
              <a:buNone/>
            </a:pPr>
            <a:endParaRPr sz="2000" b="1">
              <a:latin typeface="Times New Roman"/>
              <a:ea typeface="Times New Roman"/>
              <a:cs typeface="Times New Roman"/>
              <a:sym typeface="Times New Roman"/>
            </a:endParaRPr>
          </a:p>
          <a:p>
            <a:pPr marL="0" marR="0" lvl="0" indent="0" algn="l" rtl="0">
              <a:lnSpc>
                <a:spcPct val="100000"/>
              </a:lnSpc>
              <a:spcBef>
                <a:spcPts val="1200"/>
              </a:spcBef>
              <a:spcAft>
                <a:spcPts val="0"/>
              </a:spcAft>
              <a:buNone/>
            </a:pPr>
            <a:endParaRPr sz="2000" b="1">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4"/>
          <p:cNvSpPr txBox="1">
            <a:spLocks noGrp="1"/>
          </p:cNvSpPr>
          <p:nvPr>
            <p:ph type="body" idx="1"/>
          </p:nvPr>
        </p:nvSpPr>
        <p:spPr>
          <a:xfrm>
            <a:off x="838200" y="826249"/>
            <a:ext cx="10515600" cy="52239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Clr>
                <a:schemeClr val="dk1"/>
              </a:buClr>
              <a:buSzPts val="1100"/>
              <a:buFont typeface="Arial"/>
              <a:buNone/>
            </a:pPr>
            <a:r>
              <a:rPr lang="en-US" sz="2400" b="1">
                <a:latin typeface="Times New Roman"/>
                <a:ea typeface="Times New Roman"/>
                <a:cs typeface="Times New Roman"/>
                <a:sym typeface="Times New Roman"/>
              </a:rPr>
              <a:t>User Authentication Module :</a:t>
            </a:r>
            <a:endParaRPr sz="2400" b="1">
              <a:latin typeface="Times New Roman"/>
              <a:ea typeface="Times New Roman"/>
              <a:cs typeface="Times New Roman"/>
              <a:sym typeface="Times New Roman"/>
            </a:endParaRPr>
          </a:p>
          <a:p>
            <a:pPr marL="0" lvl="0" indent="0" algn="l" rtl="0">
              <a:spcBef>
                <a:spcPts val="1000"/>
              </a:spcBef>
              <a:spcAft>
                <a:spcPts val="0"/>
              </a:spcAft>
              <a:buClr>
                <a:schemeClr val="dk1"/>
              </a:buClr>
              <a:buSzPts val="1100"/>
              <a:buFont typeface="Arial"/>
              <a:buNone/>
            </a:pPr>
            <a:endParaRPr sz="2400">
              <a:latin typeface="Times New Roman"/>
              <a:ea typeface="Times New Roman"/>
              <a:cs typeface="Times New Roman"/>
              <a:sym typeface="Times New Roman"/>
            </a:endParaRPr>
          </a:p>
          <a:p>
            <a:pPr marL="0" lvl="0" indent="0" algn="just" rtl="0">
              <a:lnSpc>
                <a:spcPct val="150000"/>
              </a:lnSpc>
              <a:spcBef>
                <a:spcPts val="1000"/>
              </a:spcBef>
              <a:spcAft>
                <a:spcPts val="0"/>
              </a:spcAft>
              <a:buClr>
                <a:schemeClr val="dk1"/>
              </a:buClr>
              <a:buSzPts val="1100"/>
              <a:buFont typeface="Arial"/>
              <a:buNone/>
            </a:pPr>
            <a:r>
              <a:rPr lang="en-US" sz="2000">
                <a:latin typeface="Times New Roman"/>
                <a:ea typeface="Times New Roman"/>
                <a:cs typeface="Times New Roman"/>
                <a:sym typeface="Times New Roman"/>
              </a:rPr>
              <a:t>The user authentication module provides the necessary mechanisms for securely authenticating and managing user accounts within the system. It includes features such as user registration, login, and password management, as well as authentication protocols and encryption methods to ensure the privacy and integrity of user data. This module allows users to securely access the recommendation system, personalize their preferences, and receive tailored recommendations based on their authenticated profile, enhancing the overall user experience and system security.</a:t>
            </a:r>
            <a:endParaRPr sz="2400" b="1">
              <a:latin typeface="Times New Roman"/>
              <a:ea typeface="Times New Roman"/>
              <a:cs typeface="Times New Roman"/>
              <a:sym typeface="Times New Roman"/>
            </a:endParaRPr>
          </a:p>
          <a:p>
            <a:pPr marL="0" lvl="0" indent="0" algn="l" rtl="0">
              <a:spcBef>
                <a:spcPts val="1000"/>
              </a:spcBef>
              <a:spcAft>
                <a:spcPts val="0"/>
              </a:spcAft>
              <a:buNone/>
            </a:pPr>
            <a:endParaRPr sz="2400" b="1">
              <a:latin typeface="Times New Roman"/>
              <a:ea typeface="Times New Roman"/>
              <a:cs typeface="Times New Roman"/>
              <a:sym typeface="Times New Roman"/>
            </a:endParaRPr>
          </a:p>
          <a:p>
            <a:pPr marL="0" lvl="0" indent="0" algn="just" rtl="0">
              <a:lnSpc>
                <a:spcPct val="150000"/>
              </a:lnSpc>
              <a:spcBef>
                <a:spcPts val="1000"/>
              </a:spcBef>
              <a:spcAft>
                <a:spcPts val="0"/>
              </a:spcAft>
              <a:buNone/>
            </a:pPr>
            <a:endParaRPr sz="2000">
              <a:latin typeface="Times New Roman"/>
              <a:ea typeface="Times New Roman"/>
              <a:cs typeface="Times New Roman"/>
              <a:sym typeface="Times New Roman"/>
            </a:endParaRPr>
          </a:p>
        </p:txBody>
      </p:sp>
      <p:sp>
        <p:nvSpPr>
          <p:cNvPr id="189" name="Google Shape;189;p24"/>
          <p:cNvSpPr txBox="1"/>
          <p:nvPr/>
        </p:nvSpPr>
        <p:spPr>
          <a:xfrm>
            <a:off x="11225212" y="6400800"/>
            <a:ext cx="662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5"/>
          <p:cNvSpPr txBox="1">
            <a:spLocks noGrp="1"/>
          </p:cNvSpPr>
          <p:nvPr>
            <p:ph type="body" idx="1"/>
          </p:nvPr>
        </p:nvSpPr>
        <p:spPr>
          <a:xfrm>
            <a:off x="838200" y="749425"/>
            <a:ext cx="10515600" cy="54273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Clr>
                <a:schemeClr val="dk1"/>
              </a:buClr>
              <a:buSzPts val="1100"/>
              <a:buFont typeface="Arial"/>
              <a:buNone/>
            </a:pPr>
            <a:r>
              <a:rPr lang="en-US" sz="2400" b="1">
                <a:latin typeface="Times New Roman"/>
                <a:ea typeface="Times New Roman"/>
                <a:cs typeface="Times New Roman"/>
                <a:sym typeface="Times New Roman"/>
              </a:rPr>
              <a:t>Tourism Dataset Module :</a:t>
            </a:r>
            <a:endParaRPr sz="2400" b="1">
              <a:latin typeface="Times New Roman"/>
              <a:ea typeface="Times New Roman"/>
              <a:cs typeface="Times New Roman"/>
              <a:sym typeface="Times New Roman"/>
            </a:endParaRPr>
          </a:p>
          <a:p>
            <a:pPr marL="0" lvl="0" indent="0" algn="l" rtl="0">
              <a:spcBef>
                <a:spcPts val="1000"/>
              </a:spcBef>
              <a:spcAft>
                <a:spcPts val="0"/>
              </a:spcAft>
              <a:buClr>
                <a:schemeClr val="dk1"/>
              </a:buClr>
              <a:buSzPts val="1100"/>
              <a:buFont typeface="Arial"/>
              <a:buNone/>
            </a:pPr>
            <a:endParaRPr sz="2000"/>
          </a:p>
          <a:p>
            <a:pPr marL="0" lvl="0" indent="0" algn="just" rtl="0">
              <a:lnSpc>
                <a:spcPct val="150000"/>
              </a:lnSpc>
              <a:spcBef>
                <a:spcPts val="1000"/>
              </a:spcBef>
              <a:spcAft>
                <a:spcPts val="0"/>
              </a:spcAft>
              <a:buClr>
                <a:schemeClr val="dk1"/>
              </a:buClr>
              <a:buSzPts val="1100"/>
              <a:buFont typeface="Arial"/>
              <a:buNone/>
            </a:pPr>
            <a:r>
              <a:rPr lang="en-US" sz="2000">
                <a:latin typeface="Times New Roman"/>
                <a:ea typeface="Times New Roman"/>
                <a:cs typeface="Times New Roman"/>
                <a:sym typeface="Times New Roman"/>
              </a:rPr>
              <a:t>The tourism dataset module is responsible for handling and processing the relevant data required for the recommendation system. It includes functionalities such as collecting and curating tourism datasets from various sources, performing data cleaning and preprocessing tasks, integrating additional relevant data, and ensuring the dataset's quality and accuracy. This module serves as the foundation for training the machine learning algorithms and generating accurate and personalized recommendations for users based on the rich tourism data available.</a:t>
            </a:r>
            <a:endParaRPr sz="2000">
              <a:latin typeface="Times New Roman"/>
              <a:ea typeface="Times New Roman"/>
              <a:cs typeface="Times New Roman"/>
              <a:sym typeface="Times New Roman"/>
            </a:endParaRPr>
          </a:p>
          <a:p>
            <a:pPr marL="0" lvl="0" indent="0" algn="just" rtl="0">
              <a:lnSpc>
                <a:spcPct val="150000"/>
              </a:lnSpc>
              <a:spcBef>
                <a:spcPts val="1000"/>
              </a:spcBef>
              <a:spcAft>
                <a:spcPts val="0"/>
              </a:spcAft>
              <a:buNone/>
            </a:pPr>
            <a:endParaRPr sz="2000">
              <a:latin typeface="Times New Roman"/>
              <a:ea typeface="Times New Roman"/>
              <a:cs typeface="Times New Roman"/>
              <a:sym typeface="Times New Roman"/>
            </a:endParaRPr>
          </a:p>
        </p:txBody>
      </p:sp>
      <p:sp>
        <p:nvSpPr>
          <p:cNvPr id="197" name="Google Shape;197;p25"/>
          <p:cNvSpPr txBox="1"/>
          <p:nvPr/>
        </p:nvSpPr>
        <p:spPr>
          <a:xfrm>
            <a:off x="11225212" y="6400800"/>
            <a:ext cx="662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6"/>
          <p:cNvSpPr txBox="1"/>
          <p:nvPr/>
        </p:nvSpPr>
        <p:spPr>
          <a:xfrm>
            <a:off x="509550" y="362176"/>
            <a:ext cx="11172900" cy="7017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Times New Roman"/>
              <a:buNone/>
            </a:pPr>
            <a:r>
              <a:rPr lang="en-US" sz="4000" b="1" i="0" u="none">
                <a:solidFill>
                  <a:schemeClr val="dk2"/>
                </a:solidFill>
                <a:latin typeface="Times New Roman"/>
                <a:ea typeface="Times New Roman"/>
                <a:cs typeface="Times New Roman"/>
                <a:sym typeface="Times New Roman"/>
              </a:rPr>
              <a:t>Advantages and Disadvantages</a:t>
            </a:r>
            <a:endParaRPr sz="4000" b="1">
              <a:solidFill>
                <a:schemeClr val="dk2"/>
              </a:solidFill>
            </a:endParaRPr>
          </a:p>
        </p:txBody>
      </p:sp>
      <p:sp>
        <p:nvSpPr>
          <p:cNvPr id="203" name="Google Shape;203;p26"/>
          <p:cNvSpPr txBox="1"/>
          <p:nvPr/>
        </p:nvSpPr>
        <p:spPr>
          <a:xfrm>
            <a:off x="11225212" y="6400800"/>
            <a:ext cx="661987" cy="2778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14</a:t>
            </a:fld>
            <a:endParaRPr/>
          </a:p>
        </p:txBody>
      </p:sp>
      <p:sp>
        <p:nvSpPr>
          <p:cNvPr id="204" name="Google Shape;204;p26"/>
          <p:cNvSpPr txBox="1">
            <a:spLocks noGrp="1"/>
          </p:cNvSpPr>
          <p:nvPr>
            <p:ph type="body" idx="1"/>
          </p:nvPr>
        </p:nvSpPr>
        <p:spPr>
          <a:xfrm>
            <a:off x="1250100" y="1458900"/>
            <a:ext cx="9691800" cy="4227000"/>
          </a:xfrm>
          <a:prstGeom prst="rect">
            <a:avLst/>
          </a:prstGeom>
          <a:noFill/>
          <a:ln>
            <a:noFill/>
          </a:ln>
        </p:spPr>
        <p:txBody>
          <a:bodyPr spcFirstLastPara="1" wrap="square" lIns="91425" tIns="45700" rIns="91425" bIns="45700" anchor="t" anchorCtr="0">
            <a:normAutofit/>
          </a:bodyPr>
          <a:lstStyle/>
          <a:p>
            <a:pPr marL="0" marR="0" lvl="0" indent="0" algn="just" rtl="0">
              <a:lnSpc>
                <a:spcPct val="100000"/>
              </a:lnSpc>
              <a:spcBef>
                <a:spcPts val="0"/>
              </a:spcBef>
              <a:spcAft>
                <a:spcPts val="0"/>
              </a:spcAft>
              <a:buClr>
                <a:schemeClr val="dk1"/>
              </a:buClr>
              <a:buSzPts val="2800"/>
              <a:buFont typeface="Times New Roman"/>
              <a:buNone/>
            </a:pPr>
            <a:r>
              <a:rPr lang="en-US" sz="2400" b="1" i="0" u="none">
                <a:solidFill>
                  <a:schemeClr val="dk1"/>
                </a:solidFill>
                <a:latin typeface="Times New Roman"/>
                <a:ea typeface="Times New Roman"/>
                <a:cs typeface="Times New Roman"/>
                <a:sym typeface="Times New Roman"/>
              </a:rPr>
              <a:t>Advantages:</a:t>
            </a:r>
            <a:endParaRPr sz="2400" b="1" i="0" u="none">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2800"/>
              <a:buFont typeface="Times New Roman"/>
              <a:buNone/>
            </a:pPr>
            <a:endParaRPr sz="2400" b="1">
              <a:latin typeface="Times New Roman"/>
              <a:ea typeface="Times New Roman"/>
              <a:cs typeface="Times New Roman"/>
              <a:sym typeface="Times New Roman"/>
            </a:endParaRPr>
          </a:p>
          <a:p>
            <a:pPr marL="0" marR="0" lvl="0" indent="-127000" algn="just" rtl="0">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Personalized Recommendations</a:t>
            </a:r>
            <a:endParaRPr sz="2000">
              <a:latin typeface="Times New Roman"/>
              <a:ea typeface="Times New Roman"/>
              <a:cs typeface="Times New Roman"/>
              <a:sym typeface="Times New Roman"/>
            </a:endParaRPr>
          </a:p>
          <a:p>
            <a:pPr marL="0" marR="0" lvl="0" indent="-127000" algn="just" rtl="0">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Increased User Engagement</a:t>
            </a:r>
            <a:endParaRPr sz="2000">
              <a:latin typeface="Times New Roman"/>
              <a:ea typeface="Times New Roman"/>
              <a:cs typeface="Times New Roman"/>
              <a:sym typeface="Times New Roman"/>
            </a:endParaRPr>
          </a:p>
          <a:p>
            <a:pPr marL="0" marR="0" lvl="0" indent="-127000" algn="just" rtl="0">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Time-Saving</a:t>
            </a:r>
            <a:endParaRPr sz="2000">
              <a:latin typeface="Times New Roman"/>
              <a:ea typeface="Times New Roman"/>
              <a:cs typeface="Times New Roman"/>
              <a:sym typeface="Times New Roman"/>
            </a:endParaRPr>
          </a:p>
          <a:p>
            <a:pPr marL="0" marR="0" lvl="0" indent="-127000" algn="just" rtl="0">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Improved Business Outcomes</a:t>
            </a:r>
            <a:endParaRPr sz="2000">
              <a:latin typeface="Times New Roman"/>
              <a:ea typeface="Times New Roman"/>
              <a:cs typeface="Times New Roman"/>
              <a:sym typeface="Times New Roman"/>
            </a:endParaRPr>
          </a:p>
          <a:p>
            <a:pPr marL="0" marR="0" lvl="0" indent="-127000" algn="just" rtl="0">
              <a:lnSpc>
                <a:spcPct val="150000"/>
              </a:lnSpc>
              <a:spcBef>
                <a:spcPts val="1000"/>
              </a:spcBef>
              <a:spcAft>
                <a:spcPts val="0"/>
              </a:spcAft>
              <a:buClr>
                <a:schemeClr val="dk1"/>
              </a:buClr>
              <a:buSzPts val="2000"/>
              <a:buFont typeface="Arial"/>
              <a:buChar char="•"/>
            </a:pPr>
            <a:r>
              <a:rPr lang="en-US" sz="2000">
                <a:latin typeface="Times New Roman"/>
                <a:ea typeface="Times New Roman"/>
                <a:cs typeface="Times New Roman"/>
                <a:sym typeface="Times New Roman"/>
              </a:rPr>
              <a:t>Scalability</a:t>
            </a:r>
            <a:endParaRPr sz="200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7"/>
          <p:cNvSpPr txBox="1">
            <a:spLocks noGrp="1"/>
          </p:cNvSpPr>
          <p:nvPr>
            <p:ph type="body" idx="1"/>
          </p:nvPr>
        </p:nvSpPr>
        <p:spPr>
          <a:xfrm>
            <a:off x="931700" y="872725"/>
            <a:ext cx="7948500" cy="40464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2400" b="1">
                <a:latin typeface="Times New Roman"/>
                <a:ea typeface="Times New Roman"/>
                <a:cs typeface="Times New Roman"/>
                <a:sym typeface="Times New Roman"/>
              </a:rPr>
              <a:t>  Disadvantages:</a:t>
            </a:r>
            <a:endParaRPr sz="2400" b="1">
              <a:latin typeface="Times New Roman"/>
              <a:ea typeface="Times New Roman"/>
              <a:cs typeface="Times New Roman"/>
              <a:sym typeface="Times New Roman"/>
            </a:endParaRPr>
          </a:p>
          <a:p>
            <a:pPr marL="0" marR="0" lvl="0" indent="0" algn="l" rtl="0">
              <a:lnSpc>
                <a:spcPct val="150000"/>
              </a:lnSpc>
              <a:spcBef>
                <a:spcPts val="0"/>
              </a:spcBef>
              <a:spcAft>
                <a:spcPts val="0"/>
              </a:spcAft>
              <a:buNone/>
            </a:pPr>
            <a:endParaRPr sz="2400" b="1">
              <a:latin typeface="Times New Roman"/>
              <a:ea typeface="Times New Roman"/>
              <a:cs typeface="Times New Roman"/>
              <a:sym typeface="Times New Roman"/>
            </a:endParaRPr>
          </a:p>
          <a:p>
            <a:pPr marL="228600" marR="0" lvl="0" indent="-241300" algn="l" rtl="0">
              <a:lnSpc>
                <a:spcPct val="150000"/>
              </a:lnSpc>
              <a:spcBef>
                <a:spcPts val="0"/>
              </a:spcBef>
              <a:spcAft>
                <a:spcPts val="0"/>
              </a:spcAft>
              <a:buClr>
                <a:schemeClr val="dk1"/>
              </a:buClr>
              <a:buSzPts val="2000"/>
              <a:buFont typeface="Times New Roman"/>
              <a:buChar char="•"/>
            </a:pPr>
            <a:r>
              <a:rPr lang="en-US" sz="2000" i="0" u="none">
                <a:solidFill>
                  <a:schemeClr val="dk1"/>
                </a:solidFill>
                <a:latin typeface="Times New Roman"/>
                <a:ea typeface="Times New Roman"/>
                <a:cs typeface="Times New Roman"/>
                <a:sym typeface="Times New Roman"/>
              </a:rPr>
              <a:t>Data Quality</a:t>
            </a:r>
            <a:endParaRPr sz="2000">
              <a:latin typeface="Times New Roman"/>
              <a:ea typeface="Times New Roman"/>
              <a:cs typeface="Times New Roman"/>
              <a:sym typeface="Times New Roman"/>
            </a:endParaRPr>
          </a:p>
          <a:p>
            <a:pPr marL="228600" marR="0" lvl="0" indent="-241300" algn="l" rtl="0">
              <a:lnSpc>
                <a:spcPct val="150000"/>
              </a:lnSpc>
              <a:spcBef>
                <a:spcPts val="1000"/>
              </a:spcBef>
              <a:spcAft>
                <a:spcPts val="0"/>
              </a:spcAft>
              <a:buClr>
                <a:schemeClr val="dk1"/>
              </a:buClr>
              <a:buSzPts val="2000"/>
              <a:buFont typeface="Times New Roman"/>
              <a:buChar char="•"/>
            </a:pPr>
            <a:r>
              <a:rPr lang="en-US" sz="2000" i="0" u="none">
                <a:solidFill>
                  <a:schemeClr val="dk1"/>
                </a:solidFill>
                <a:latin typeface="Times New Roman"/>
                <a:ea typeface="Times New Roman"/>
                <a:cs typeface="Times New Roman"/>
                <a:sym typeface="Times New Roman"/>
              </a:rPr>
              <a:t>Lack of Transparency</a:t>
            </a:r>
            <a:endParaRPr sz="2000">
              <a:latin typeface="Times New Roman"/>
              <a:ea typeface="Times New Roman"/>
              <a:cs typeface="Times New Roman"/>
              <a:sym typeface="Times New Roman"/>
            </a:endParaRPr>
          </a:p>
          <a:p>
            <a:pPr marL="228600" marR="0" lvl="0" indent="-241300" algn="l" rtl="0">
              <a:lnSpc>
                <a:spcPct val="150000"/>
              </a:lnSpc>
              <a:spcBef>
                <a:spcPts val="1000"/>
              </a:spcBef>
              <a:spcAft>
                <a:spcPts val="0"/>
              </a:spcAft>
              <a:buClr>
                <a:schemeClr val="dk1"/>
              </a:buClr>
              <a:buSzPts val="2000"/>
              <a:buFont typeface="Times New Roman"/>
              <a:buChar char="•"/>
            </a:pPr>
            <a:r>
              <a:rPr lang="en-US" sz="2000" i="0" u="none">
                <a:solidFill>
                  <a:schemeClr val="dk1"/>
                </a:solidFill>
                <a:latin typeface="Times New Roman"/>
                <a:ea typeface="Times New Roman"/>
                <a:cs typeface="Times New Roman"/>
                <a:sym typeface="Times New Roman"/>
              </a:rPr>
              <a:t>Limited Diversity</a:t>
            </a:r>
            <a:endParaRPr sz="2000">
              <a:latin typeface="Times New Roman"/>
              <a:ea typeface="Times New Roman"/>
              <a:cs typeface="Times New Roman"/>
              <a:sym typeface="Times New Roman"/>
            </a:endParaRPr>
          </a:p>
          <a:p>
            <a:pPr marL="228600" marR="0" lvl="0" indent="-241300" algn="l" rtl="0">
              <a:lnSpc>
                <a:spcPct val="150000"/>
              </a:lnSpc>
              <a:spcBef>
                <a:spcPts val="1000"/>
              </a:spcBef>
              <a:spcAft>
                <a:spcPts val="0"/>
              </a:spcAft>
              <a:buClr>
                <a:schemeClr val="dk1"/>
              </a:buClr>
              <a:buSzPts val="2000"/>
              <a:buFont typeface="Times New Roman"/>
              <a:buChar char="•"/>
            </a:pPr>
            <a:r>
              <a:rPr lang="en-US" sz="2000" i="0" u="none">
                <a:solidFill>
                  <a:schemeClr val="dk1"/>
                </a:solidFill>
                <a:latin typeface="Times New Roman"/>
                <a:ea typeface="Times New Roman"/>
                <a:cs typeface="Times New Roman"/>
                <a:sym typeface="Times New Roman"/>
              </a:rPr>
              <a:t>Security Concerns</a:t>
            </a:r>
            <a:endParaRPr sz="2000">
              <a:latin typeface="Times New Roman"/>
              <a:ea typeface="Times New Roman"/>
              <a:cs typeface="Times New Roman"/>
              <a:sym typeface="Times New Roman"/>
            </a:endParaRPr>
          </a:p>
          <a:p>
            <a:pPr marL="228600" marR="0" lvl="0" indent="-241300" algn="l" rtl="0">
              <a:lnSpc>
                <a:spcPct val="150000"/>
              </a:lnSpc>
              <a:spcBef>
                <a:spcPts val="1000"/>
              </a:spcBef>
              <a:spcAft>
                <a:spcPts val="0"/>
              </a:spcAft>
              <a:buClr>
                <a:schemeClr val="dk1"/>
              </a:buClr>
              <a:buSzPts val="2000"/>
              <a:buFont typeface="Times New Roman"/>
              <a:buChar char="•"/>
            </a:pPr>
            <a:r>
              <a:rPr lang="en-US" sz="2000" i="0" u="none">
                <a:solidFill>
                  <a:schemeClr val="dk1"/>
                </a:solidFill>
                <a:latin typeface="Times New Roman"/>
                <a:ea typeface="Times New Roman"/>
                <a:cs typeface="Times New Roman"/>
                <a:sym typeface="Times New Roman"/>
              </a:rPr>
              <a:t>Resource-Intensive</a:t>
            </a:r>
            <a:endParaRPr sz="2000">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12" name="Google Shape;212;p27"/>
          <p:cNvSpPr txBox="1"/>
          <p:nvPr/>
        </p:nvSpPr>
        <p:spPr>
          <a:xfrm>
            <a:off x="11225212" y="6400800"/>
            <a:ext cx="662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8"/>
          <p:cNvSpPr txBox="1"/>
          <p:nvPr/>
        </p:nvSpPr>
        <p:spPr>
          <a:xfrm>
            <a:off x="581025" y="203200"/>
            <a:ext cx="11172825" cy="701675"/>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Times New Roman"/>
              <a:buNone/>
            </a:pPr>
            <a:r>
              <a:rPr lang="en-US" sz="4000" b="1" i="0" u="none">
                <a:solidFill>
                  <a:schemeClr val="dk2"/>
                </a:solidFill>
                <a:latin typeface="Times New Roman"/>
                <a:ea typeface="Times New Roman"/>
                <a:cs typeface="Times New Roman"/>
                <a:sym typeface="Times New Roman"/>
              </a:rPr>
              <a:t>Results and Snapshots</a:t>
            </a:r>
            <a:endParaRPr sz="4000" b="1">
              <a:solidFill>
                <a:schemeClr val="dk2"/>
              </a:solidFill>
            </a:endParaRPr>
          </a:p>
        </p:txBody>
      </p:sp>
      <p:sp>
        <p:nvSpPr>
          <p:cNvPr id="218" name="Google Shape;218;p28"/>
          <p:cNvSpPr txBox="1"/>
          <p:nvPr/>
        </p:nvSpPr>
        <p:spPr>
          <a:xfrm>
            <a:off x="11225212" y="6400800"/>
            <a:ext cx="661987" cy="2778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16</a:t>
            </a:fld>
            <a:endParaRPr/>
          </a:p>
        </p:txBody>
      </p:sp>
      <p:pic>
        <p:nvPicPr>
          <p:cNvPr id="220" name="Google Shape;220;p28"/>
          <p:cNvPicPr preferRelativeResize="0"/>
          <p:nvPr/>
        </p:nvPicPr>
        <p:blipFill>
          <a:blip r:embed="rId3">
            <a:alphaModFix/>
          </a:blip>
          <a:stretch>
            <a:fillRect/>
          </a:stretch>
        </p:blipFill>
        <p:spPr>
          <a:xfrm>
            <a:off x="457600" y="1546700"/>
            <a:ext cx="5752349" cy="3764600"/>
          </a:xfrm>
          <a:prstGeom prst="rect">
            <a:avLst/>
          </a:prstGeom>
          <a:noFill/>
          <a:ln>
            <a:noFill/>
          </a:ln>
        </p:spPr>
      </p:pic>
      <p:pic>
        <p:nvPicPr>
          <p:cNvPr id="221" name="Google Shape;221;p28"/>
          <p:cNvPicPr preferRelativeResize="0"/>
          <p:nvPr/>
        </p:nvPicPr>
        <p:blipFill>
          <a:blip r:embed="rId4">
            <a:alphaModFix/>
          </a:blip>
          <a:stretch>
            <a:fillRect/>
          </a:stretch>
        </p:blipFill>
        <p:spPr>
          <a:xfrm>
            <a:off x="6426875" y="1626300"/>
            <a:ext cx="5326973" cy="3685000"/>
          </a:xfrm>
          <a:prstGeom prst="rect">
            <a:avLst/>
          </a:prstGeom>
          <a:noFill/>
          <a:ln>
            <a:noFill/>
          </a:ln>
        </p:spPr>
      </p:pic>
      <p:sp>
        <p:nvSpPr>
          <p:cNvPr id="222" name="Google Shape;222;p28"/>
          <p:cNvSpPr txBox="1"/>
          <p:nvPr/>
        </p:nvSpPr>
        <p:spPr>
          <a:xfrm>
            <a:off x="1179325" y="5411200"/>
            <a:ext cx="4308900" cy="463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Sign Up Page</a:t>
            </a:r>
            <a:endParaRPr sz="2000">
              <a:solidFill>
                <a:schemeClr val="dk1"/>
              </a:solidFill>
              <a:latin typeface="Times New Roman"/>
              <a:ea typeface="Times New Roman"/>
              <a:cs typeface="Times New Roman"/>
              <a:sym typeface="Times New Roman"/>
            </a:endParaRPr>
          </a:p>
        </p:txBody>
      </p:sp>
      <p:sp>
        <p:nvSpPr>
          <p:cNvPr id="223" name="Google Shape;223;p28"/>
          <p:cNvSpPr txBox="1"/>
          <p:nvPr/>
        </p:nvSpPr>
        <p:spPr>
          <a:xfrm>
            <a:off x="6935913" y="5491800"/>
            <a:ext cx="4308900" cy="463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Email Confirmation</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9"/>
          <p:cNvPicPr preferRelativeResize="0"/>
          <p:nvPr/>
        </p:nvPicPr>
        <p:blipFill>
          <a:blip r:embed="rId3">
            <a:alphaModFix/>
          </a:blip>
          <a:stretch>
            <a:fillRect/>
          </a:stretch>
        </p:blipFill>
        <p:spPr>
          <a:xfrm>
            <a:off x="251325" y="1390675"/>
            <a:ext cx="5958624" cy="4076650"/>
          </a:xfrm>
          <a:prstGeom prst="rect">
            <a:avLst/>
          </a:prstGeom>
          <a:noFill/>
          <a:ln>
            <a:noFill/>
          </a:ln>
        </p:spPr>
      </p:pic>
      <p:sp>
        <p:nvSpPr>
          <p:cNvPr id="230" name="Google Shape;230;p29"/>
          <p:cNvSpPr txBox="1"/>
          <p:nvPr/>
        </p:nvSpPr>
        <p:spPr>
          <a:xfrm>
            <a:off x="581025" y="203200"/>
            <a:ext cx="11172900" cy="7017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Times New Roman"/>
              <a:buNone/>
            </a:pPr>
            <a:r>
              <a:rPr lang="en-US" sz="4000" b="1" i="0" u="none">
                <a:solidFill>
                  <a:schemeClr val="dk2"/>
                </a:solidFill>
                <a:latin typeface="Times New Roman"/>
                <a:ea typeface="Times New Roman"/>
                <a:cs typeface="Times New Roman"/>
                <a:sym typeface="Times New Roman"/>
              </a:rPr>
              <a:t>Results and Snapshots</a:t>
            </a:r>
            <a:endParaRPr sz="4000" b="1">
              <a:solidFill>
                <a:schemeClr val="dk2"/>
              </a:solidFill>
            </a:endParaRPr>
          </a:p>
        </p:txBody>
      </p:sp>
      <p:pic>
        <p:nvPicPr>
          <p:cNvPr id="231" name="Google Shape;231;p29"/>
          <p:cNvPicPr preferRelativeResize="0"/>
          <p:nvPr/>
        </p:nvPicPr>
        <p:blipFill>
          <a:blip r:embed="rId4">
            <a:alphaModFix/>
          </a:blip>
          <a:stretch>
            <a:fillRect/>
          </a:stretch>
        </p:blipFill>
        <p:spPr>
          <a:xfrm>
            <a:off x="6523900" y="1454625"/>
            <a:ext cx="5461824" cy="3948751"/>
          </a:xfrm>
          <a:prstGeom prst="rect">
            <a:avLst/>
          </a:prstGeom>
          <a:noFill/>
          <a:ln>
            <a:noFill/>
          </a:ln>
        </p:spPr>
      </p:pic>
      <p:sp>
        <p:nvSpPr>
          <p:cNvPr id="232" name="Google Shape;232;p29"/>
          <p:cNvSpPr txBox="1"/>
          <p:nvPr/>
        </p:nvSpPr>
        <p:spPr>
          <a:xfrm>
            <a:off x="1179325" y="5554825"/>
            <a:ext cx="4308900" cy="463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 Sign in Page</a:t>
            </a:r>
            <a:endParaRPr sz="2000">
              <a:solidFill>
                <a:schemeClr val="dk1"/>
              </a:solidFill>
              <a:latin typeface="Times New Roman"/>
              <a:ea typeface="Times New Roman"/>
              <a:cs typeface="Times New Roman"/>
              <a:sym typeface="Times New Roman"/>
            </a:endParaRPr>
          </a:p>
        </p:txBody>
      </p:sp>
      <p:sp>
        <p:nvSpPr>
          <p:cNvPr id="233" name="Google Shape;233;p29"/>
          <p:cNvSpPr txBox="1"/>
          <p:nvPr/>
        </p:nvSpPr>
        <p:spPr>
          <a:xfrm>
            <a:off x="7100363" y="5554825"/>
            <a:ext cx="4308900" cy="463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Home Page</a:t>
            </a:r>
            <a:endParaRPr sz="2000">
              <a:solidFill>
                <a:schemeClr val="dk1"/>
              </a:solidFill>
              <a:latin typeface="Times New Roman"/>
              <a:ea typeface="Times New Roman"/>
              <a:cs typeface="Times New Roman"/>
              <a:sym typeface="Times New Roman"/>
            </a:endParaRPr>
          </a:p>
        </p:txBody>
      </p:sp>
      <p:sp>
        <p:nvSpPr>
          <p:cNvPr id="235" name="Google Shape;235;p29"/>
          <p:cNvSpPr txBox="1"/>
          <p:nvPr/>
        </p:nvSpPr>
        <p:spPr>
          <a:xfrm>
            <a:off x="11225212" y="6400800"/>
            <a:ext cx="662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p:nvPr/>
        </p:nvSpPr>
        <p:spPr>
          <a:xfrm>
            <a:off x="581025" y="203200"/>
            <a:ext cx="11172900" cy="7017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Times New Roman"/>
              <a:buNone/>
            </a:pPr>
            <a:r>
              <a:rPr lang="en-US" sz="4000" b="1" i="0" u="none">
                <a:solidFill>
                  <a:schemeClr val="dk2"/>
                </a:solidFill>
                <a:latin typeface="Times New Roman"/>
                <a:ea typeface="Times New Roman"/>
                <a:cs typeface="Times New Roman"/>
                <a:sym typeface="Times New Roman"/>
              </a:rPr>
              <a:t>Results and Snapshots</a:t>
            </a:r>
            <a:endParaRPr sz="4000" b="1">
              <a:solidFill>
                <a:schemeClr val="dk2"/>
              </a:solidFill>
            </a:endParaRPr>
          </a:p>
        </p:txBody>
      </p:sp>
      <p:pic>
        <p:nvPicPr>
          <p:cNvPr id="242" name="Google Shape;242;p30"/>
          <p:cNvPicPr preferRelativeResize="0"/>
          <p:nvPr/>
        </p:nvPicPr>
        <p:blipFill rotWithShape="1">
          <a:blip r:embed="rId3">
            <a:alphaModFix/>
          </a:blip>
          <a:srcRect l="-1870" r="1870"/>
          <a:stretch/>
        </p:blipFill>
        <p:spPr>
          <a:xfrm>
            <a:off x="206275" y="1566212"/>
            <a:ext cx="5770301" cy="4141626"/>
          </a:xfrm>
          <a:prstGeom prst="rect">
            <a:avLst/>
          </a:prstGeom>
          <a:noFill/>
          <a:ln>
            <a:noFill/>
          </a:ln>
        </p:spPr>
      </p:pic>
      <p:pic>
        <p:nvPicPr>
          <p:cNvPr id="243" name="Google Shape;243;p30"/>
          <p:cNvPicPr preferRelativeResize="0"/>
          <p:nvPr/>
        </p:nvPicPr>
        <p:blipFill>
          <a:blip r:embed="rId4">
            <a:alphaModFix/>
          </a:blip>
          <a:stretch>
            <a:fillRect/>
          </a:stretch>
        </p:blipFill>
        <p:spPr>
          <a:xfrm>
            <a:off x="6326475" y="1566225"/>
            <a:ext cx="5574548" cy="4141626"/>
          </a:xfrm>
          <a:prstGeom prst="rect">
            <a:avLst/>
          </a:prstGeom>
          <a:noFill/>
          <a:ln>
            <a:noFill/>
          </a:ln>
        </p:spPr>
      </p:pic>
      <p:sp>
        <p:nvSpPr>
          <p:cNvPr id="244" name="Google Shape;244;p30"/>
          <p:cNvSpPr txBox="1"/>
          <p:nvPr/>
        </p:nvSpPr>
        <p:spPr>
          <a:xfrm>
            <a:off x="1161375" y="5860025"/>
            <a:ext cx="4308900" cy="463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 User Input</a:t>
            </a:r>
            <a:endParaRPr sz="2000">
              <a:solidFill>
                <a:schemeClr val="dk1"/>
              </a:solidFill>
              <a:latin typeface="Times New Roman"/>
              <a:ea typeface="Times New Roman"/>
              <a:cs typeface="Times New Roman"/>
              <a:sym typeface="Times New Roman"/>
            </a:endParaRPr>
          </a:p>
        </p:txBody>
      </p:sp>
      <p:sp>
        <p:nvSpPr>
          <p:cNvPr id="245" name="Google Shape;245;p30"/>
          <p:cNvSpPr txBox="1"/>
          <p:nvPr/>
        </p:nvSpPr>
        <p:spPr>
          <a:xfrm>
            <a:off x="6807375" y="5860025"/>
            <a:ext cx="4308900" cy="463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Generated Plan</a:t>
            </a:r>
            <a:endParaRPr sz="2000">
              <a:solidFill>
                <a:schemeClr val="dk1"/>
              </a:solidFill>
              <a:latin typeface="Times New Roman"/>
              <a:ea typeface="Times New Roman"/>
              <a:cs typeface="Times New Roman"/>
              <a:sym typeface="Times New Roman"/>
            </a:endParaRPr>
          </a:p>
        </p:txBody>
      </p:sp>
      <p:sp>
        <p:nvSpPr>
          <p:cNvPr id="247" name="Google Shape;247;p30"/>
          <p:cNvSpPr txBox="1"/>
          <p:nvPr/>
        </p:nvSpPr>
        <p:spPr>
          <a:xfrm>
            <a:off x="11225212" y="6400800"/>
            <a:ext cx="662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1"/>
          <p:cNvSpPr txBox="1"/>
          <p:nvPr/>
        </p:nvSpPr>
        <p:spPr>
          <a:xfrm>
            <a:off x="581025" y="203200"/>
            <a:ext cx="11172900" cy="701700"/>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Times New Roman"/>
              <a:buNone/>
            </a:pPr>
            <a:r>
              <a:rPr lang="en-US" sz="4000" b="1" i="0" u="none">
                <a:solidFill>
                  <a:schemeClr val="dk2"/>
                </a:solidFill>
                <a:latin typeface="Times New Roman"/>
                <a:ea typeface="Times New Roman"/>
                <a:cs typeface="Times New Roman"/>
                <a:sym typeface="Times New Roman"/>
              </a:rPr>
              <a:t>Results and Snapshots</a:t>
            </a:r>
            <a:endParaRPr sz="4000" b="1">
              <a:solidFill>
                <a:schemeClr val="dk2"/>
              </a:solidFill>
            </a:endParaRPr>
          </a:p>
        </p:txBody>
      </p:sp>
      <p:pic>
        <p:nvPicPr>
          <p:cNvPr id="254" name="Google Shape;254;p31"/>
          <p:cNvPicPr preferRelativeResize="0"/>
          <p:nvPr/>
        </p:nvPicPr>
        <p:blipFill>
          <a:blip r:embed="rId3">
            <a:alphaModFix/>
          </a:blip>
          <a:stretch>
            <a:fillRect/>
          </a:stretch>
        </p:blipFill>
        <p:spPr>
          <a:xfrm>
            <a:off x="465050" y="1454175"/>
            <a:ext cx="5403802" cy="3949651"/>
          </a:xfrm>
          <a:prstGeom prst="rect">
            <a:avLst/>
          </a:prstGeom>
          <a:noFill/>
          <a:ln>
            <a:noFill/>
          </a:ln>
        </p:spPr>
      </p:pic>
      <p:pic>
        <p:nvPicPr>
          <p:cNvPr id="255" name="Google Shape;255;p31"/>
          <p:cNvPicPr preferRelativeResize="0"/>
          <p:nvPr/>
        </p:nvPicPr>
        <p:blipFill>
          <a:blip r:embed="rId4">
            <a:alphaModFix/>
          </a:blip>
          <a:stretch>
            <a:fillRect/>
          </a:stretch>
        </p:blipFill>
        <p:spPr>
          <a:xfrm>
            <a:off x="5994525" y="1454175"/>
            <a:ext cx="5874725" cy="3949651"/>
          </a:xfrm>
          <a:prstGeom prst="rect">
            <a:avLst/>
          </a:prstGeom>
          <a:noFill/>
          <a:ln>
            <a:noFill/>
          </a:ln>
        </p:spPr>
      </p:pic>
      <p:sp>
        <p:nvSpPr>
          <p:cNvPr id="256" name="Google Shape;256;p31"/>
          <p:cNvSpPr txBox="1"/>
          <p:nvPr/>
        </p:nvSpPr>
        <p:spPr>
          <a:xfrm>
            <a:off x="856175" y="5617475"/>
            <a:ext cx="4308900" cy="463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Route Generation on Map</a:t>
            </a:r>
            <a:endParaRPr sz="2000">
              <a:solidFill>
                <a:schemeClr val="dk1"/>
              </a:solidFill>
              <a:latin typeface="Times New Roman"/>
              <a:ea typeface="Times New Roman"/>
              <a:cs typeface="Times New Roman"/>
              <a:sym typeface="Times New Roman"/>
            </a:endParaRPr>
          </a:p>
        </p:txBody>
      </p:sp>
      <p:sp>
        <p:nvSpPr>
          <p:cNvPr id="257" name="Google Shape;257;p31"/>
          <p:cNvSpPr txBox="1"/>
          <p:nvPr/>
        </p:nvSpPr>
        <p:spPr>
          <a:xfrm>
            <a:off x="6861250" y="5617475"/>
            <a:ext cx="4308900" cy="463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Admin Page</a:t>
            </a:r>
            <a:endParaRPr sz="2000">
              <a:solidFill>
                <a:schemeClr val="dk1"/>
              </a:solidFill>
              <a:latin typeface="Times New Roman"/>
              <a:ea typeface="Times New Roman"/>
              <a:cs typeface="Times New Roman"/>
              <a:sym typeface="Times New Roman"/>
            </a:endParaRPr>
          </a:p>
        </p:txBody>
      </p:sp>
      <p:sp>
        <p:nvSpPr>
          <p:cNvPr id="259" name="Google Shape;259;p31"/>
          <p:cNvSpPr txBox="1"/>
          <p:nvPr/>
        </p:nvSpPr>
        <p:spPr>
          <a:xfrm>
            <a:off x="11225212" y="6400800"/>
            <a:ext cx="662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5E931E52-1D1E-F2EE-B777-18CB0C431887}"/>
            </a:ext>
          </a:extLst>
        </p:cNvPr>
        <p:cNvGrpSpPr/>
        <p:nvPr/>
      </p:nvGrpSpPr>
      <p:grpSpPr>
        <a:xfrm>
          <a:off x="0" y="0"/>
          <a:ext cx="0" cy="0"/>
          <a:chOff x="0" y="0"/>
          <a:chExt cx="0" cy="0"/>
        </a:xfrm>
      </p:grpSpPr>
      <p:sp>
        <p:nvSpPr>
          <p:cNvPr id="100" name="Google Shape;100;p14">
            <a:extLst>
              <a:ext uri="{FF2B5EF4-FFF2-40B4-BE49-F238E27FC236}">
                <a16:creationId xmlns:a16="http://schemas.microsoft.com/office/drawing/2014/main" id="{A680C1F7-37FD-C210-CDC6-0D5C66E30E02}"/>
              </a:ext>
            </a:extLst>
          </p:cNvPr>
          <p:cNvSpPr txBox="1">
            <a:spLocks noGrp="1"/>
          </p:cNvSpPr>
          <p:nvPr>
            <p:ph type="title"/>
          </p:nvPr>
        </p:nvSpPr>
        <p:spPr>
          <a:xfrm>
            <a:off x="581025" y="358775"/>
            <a:ext cx="10515600" cy="1325562"/>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4000" b="1">
                <a:solidFill>
                  <a:schemeClr val="dk2"/>
                </a:solidFill>
                <a:latin typeface="Times New Roman"/>
                <a:ea typeface="Times New Roman"/>
                <a:cs typeface="Times New Roman"/>
                <a:sym typeface="Times New Roman"/>
              </a:rPr>
              <a:t>Contents</a:t>
            </a:r>
            <a:endParaRPr sz="4000" b="1">
              <a:solidFill>
                <a:schemeClr val="dk2"/>
              </a:solidFill>
            </a:endParaRPr>
          </a:p>
        </p:txBody>
      </p:sp>
      <p:sp>
        <p:nvSpPr>
          <p:cNvPr id="101" name="Google Shape;101;p14">
            <a:extLst>
              <a:ext uri="{FF2B5EF4-FFF2-40B4-BE49-F238E27FC236}">
                <a16:creationId xmlns:a16="http://schemas.microsoft.com/office/drawing/2014/main" id="{843CAE2B-8D3D-CFCC-58B6-3D2A461918A2}"/>
              </a:ext>
            </a:extLst>
          </p:cNvPr>
          <p:cNvSpPr txBox="1">
            <a:spLocks noGrp="1"/>
          </p:cNvSpPr>
          <p:nvPr>
            <p:ph type="body" idx="1"/>
          </p:nvPr>
        </p:nvSpPr>
        <p:spPr>
          <a:xfrm>
            <a:off x="580950" y="1684324"/>
            <a:ext cx="11030100" cy="4599000"/>
          </a:xfrm>
          <a:prstGeom prst="rect">
            <a:avLst/>
          </a:prstGeom>
          <a:noFill/>
          <a:ln>
            <a:noFill/>
          </a:ln>
        </p:spPr>
        <p:txBody>
          <a:bodyPr spcFirstLastPara="1" wrap="square" lIns="91425" tIns="45700" rIns="91425" bIns="45700" anchor="t" anchorCtr="0">
            <a:normAutofit lnSpcReduction="10000"/>
          </a:bodyPr>
          <a:lstStyle/>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1. Introduction</a:t>
            </a:r>
            <a:endParaRPr sz="2000">
              <a:latin typeface="Times New Roman"/>
              <a:ea typeface="Times New Roman"/>
              <a:cs typeface="Times New Roman"/>
              <a:sym typeface="Times New Roman"/>
            </a:endParaRPr>
          </a:p>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2. Literature Survey</a:t>
            </a:r>
            <a:endParaRPr sz="2000">
              <a:latin typeface="Times New Roman"/>
              <a:ea typeface="Times New Roman"/>
              <a:cs typeface="Times New Roman"/>
              <a:sym typeface="Times New Roman"/>
            </a:endParaRPr>
          </a:p>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3. Problem Statement</a:t>
            </a:r>
            <a:endParaRPr sz="2000">
              <a:latin typeface="Times New Roman"/>
              <a:ea typeface="Times New Roman"/>
              <a:cs typeface="Times New Roman"/>
              <a:sym typeface="Times New Roman"/>
            </a:endParaRPr>
          </a:p>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4. Objectives</a:t>
            </a:r>
            <a:endParaRPr sz="2000">
              <a:latin typeface="Times New Roman"/>
              <a:ea typeface="Times New Roman"/>
              <a:cs typeface="Times New Roman"/>
              <a:sym typeface="Times New Roman"/>
            </a:endParaRPr>
          </a:p>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5. Proposed Methodology</a:t>
            </a:r>
            <a:endParaRPr sz="2000">
              <a:latin typeface="Times New Roman"/>
              <a:ea typeface="Times New Roman"/>
              <a:cs typeface="Times New Roman"/>
              <a:sym typeface="Times New Roman"/>
            </a:endParaRPr>
          </a:p>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6. Implementation</a:t>
            </a:r>
            <a:endParaRPr sz="2000">
              <a:latin typeface="Times New Roman"/>
              <a:ea typeface="Times New Roman"/>
              <a:cs typeface="Times New Roman"/>
              <a:sym typeface="Times New Roman"/>
            </a:endParaRPr>
          </a:p>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7. Advantages and Disadvantages</a:t>
            </a:r>
            <a:endParaRPr sz="2000">
              <a:latin typeface="Times New Roman"/>
              <a:ea typeface="Times New Roman"/>
              <a:cs typeface="Times New Roman"/>
              <a:sym typeface="Times New Roman"/>
            </a:endParaRPr>
          </a:p>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8. Results and Snapshots</a:t>
            </a:r>
            <a:endParaRPr sz="2000">
              <a:latin typeface="Times New Roman"/>
              <a:ea typeface="Times New Roman"/>
              <a:cs typeface="Times New Roman"/>
              <a:sym typeface="Times New Roman"/>
            </a:endParaRPr>
          </a:p>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9. Conclusion</a:t>
            </a:r>
            <a:endParaRPr sz="2000">
              <a:latin typeface="Times New Roman"/>
              <a:ea typeface="Times New Roman"/>
              <a:cs typeface="Times New Roman"/>
              <a:sym typeface="Times New Roman"/>
            </a:endParaRPr>
          </a:p>
          <a:p>
            <a:pPr marL="0" marR="0" lvl="0" indent="0" algn="just" rtl="0">
              <a:lnSpc>
                <a:spcPct val="150000"/>
              </a:lnSpc>
              <a:spcBef>
                <a:spcPts val="0"/>
              </a:spcBef>
              <a:spcAft>
                <a:spcPts val="0"/>
              </a:spcAft>
              <a:buNone/>
            </a:pPr>
            <a:r>
              <a:rPr lang="en-US" sz="2000">
                <a:latin typeface="Times New Roman"/>
                <a:ea typeface="Times New Roman"/>
                <a:cs typeface="Times New Roman"/>
                <a:sym typeface="Times New Roman"/>
              </a:rPr>
              <a:t>References</a:t>
            </a:r>
            <a:endParaRPr sz="2000">
              <a:latin typeface="Times New Roman"/>
              <a:ea typeface="Times New Roman"/>
              <a:cs typeface="Times New Roman"/>
              <a:sym typeface="Times New Roman"/>
            </a:endParaRPr>
          </a:p>
        </p:txBody>
      </p:sp>
      <p:sp>
        <p:nvSpPr>
          <p:cNvPr id="103" name="Google Shape;103;p14">
            <a:extLst>
              <a:ext uri="{FF2B5EF4-FFF2-40B4-BE49-F238E27FC236}">
                <a16:creationId xmlns:a16="http://schemas.microsoft.com/office/drawing/2014/main" id="{713A9B90-9E00-E19D-3D78-C5FC72FCCF83}"/>
              </a:ext>
            </a:extLst>
          </p:cNvPr>
          <p:cNvSpPr txBox="1"/>
          <p:nvPr/>
        </p:nvSpPr>
        <p:spPr>
          <a:xfrm>
            <a:off x="10806112" y="6445250"/>
            <a:ext cx="1052512"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2</a:t>
            </a:fld>
            <a:endParaRPr/>
          </a:p>
        </p:txBody>
      </p:sp>
    </p:spTree>
    <p:extLst>
      <p:ext uri="{BB962C8B-B14F-4D97-AF65-F5344CB8AC3E}">
        <p14:creationId xmlns:p14="http://schemas.microsoft.com/office/powerpoint/2010/main" val="14677424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2"/>
          <p:cNvSpPr txBox="1"/>
          <p:nvPr/>
        </p:nvSpPr>
        <p:spPr>
          <a:xfrm>
            <a:off x="581025" y="203200"/>
            <a:ext cx="11172825" cy="701675"/>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Times New Roman"/>
              <a:buNone/>
            </a:pPr>
            <a:r>
              <a:rPr lang="en-US" sz="4000" b="1" i="0" u="none">
                <a:solidFill>
                  <a:schemeClr val="dk2"/>
                </a:solidFill>
                <a:latin typeface="Times New Roman"/>
                <a:ea typeface="Times New Roman"/>
                <a:cs typeface="Times New Roman"/>
                <a:sym typeface="Times New Roman"/>
              </a:rPr>
              <a:t>Conclusion</a:t>
            </a:r>
            <a:endParaRPr sz="4000" b="1">
              <a:solidFill>
                <a:schemeClr val="dk2"/>
              </a:solidFill>
            </a:endParaRPr>
          </a:p>
        </p:txBody>
      </p:sp>
      <p:sp>
        <p:nvSpPr>
          <p:cNvPr id="265" name="Google Shape;265;p32"/>
          <p:cNvSpPr txBox="1"/>
          <p:nvPr/>
        </p:nvSpPr>
        <p:spPr>
          <a:xfrm>
            <a:off x="11225212" y="6400800"/>
            <a:ext cx="661987" cy="2778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20</a:t>
            </a:fld>
            <a:endParaRPr/>
          </a:p>
        </p:txBody>
      </p:sp>
      <p:sp>
        <p:nvSpPr>
          <p:cNvPr id="266" name="Google Shape;266;p32"/>
          <p:cNvSpPr txBox="1">
            <a:spLocks noGrp="1"/>
          </p:cNvSpPr>
          <p:nvPr>
            <p:ph type="body" idx="1"/>
          </p:nvPr>
        </p:nvSpPr>
        <p:spPr>
          <a:xfrm>
            <a:off x="581025" y="1341437"/>
            <a:ext cx="11029950" cy="4598987"/>
          </a:xfrm>
          <a:prstGeom prst="rect">
            <a:avLst/>
          </a:prstGeom>
          <a:noFill/>
          <a:ln>
            <a:noFill/>
          </a:ln>
        </p:spPr>
        <p:txBody>
          <a:bodyPr spcFirstLastPara="1" wrap="square" lIns="91425" tIns="45700" rIns="91425" bIns="45700" anchor="t" anchorCtr="0">
            <a:normAutofit/>
          </a:bodyPr>
          <a:lstStyle/>
          <a:p>
            <a:pPr marL="0" marR="0" lvl="0" indent="0" algn="just" rtl="0">
              <a:lnSpc>
                <a:spcPct val="150000"/>
              </a:lnSpc>
              <a:spcBef>
                <a:spcPts val="0"/>
              </a:spcBef>
              <a:spcAft>
                <a:spcPts val="0"/>
              </a:spcAft>
              <a:buClr>
                <a:schemeClr val="dk1"/>
              </a:buClr>
              <a:buSzPts val="2000"/>
              <a:buFont typeface="Times New Roman"/>
              <a:buNone/>
            </a:pPr>
            <a:r>
              <a:rPr lang="en-US" sz="2000" b="0" i="0" u="none">
                <a:solidFill>
                  <a:schemeClr val="dk1"/>
                </a:solidFill>
                <a:latin typeface="Times New Roman"/>
                <a:ea typeface="Times New Roman"/>
                <a:cs typeface="Times New Roman"/>
                <a:sym typeface="Times New Roman"/>
              </a:rPr>
              <a:t>In conclusion, a tourism recommendation system based on machine learning has many advantages but also some minor disadvantages as well. To overcome these challenges, it is essential to design and implement the recommendation system with proper attention to data quality, model design, and system security. Additionally, transparency and diversity in recommendations can be improved by incorporating user feedback and considering alternative recommendation approaches.</a:t>
            </a:r>
            <a:endParaRPr sz="2000" b="0" i="0" u="none">
              <a:solidFill>
                <a:schemeClr val="dk1"/>
              </a:solidFill>
              <a:latin typeface="Times New Roman"/>
              <a:ea typeface="Times New Roman"/>
              <a:cs typeface="Times New Roman"/>
              <a:sym typeface="Times New Roman"/>
            </a:endParaRPr>
          </a:p>
          <a:p>
            <a:pPr marL="0" marR="0" lvl="0" indent="0" algn="just" rtl="0">
              <a:lnSpc>
                <a:spcPct val="150000"/>
              </a:lnSpc>
              <a:spcBef>
                <a:spcPts val="1000"/>
              </a:spcBef>
              <a:spcAft>
                <a:spcPts val="0"/>
              </a:spcAft>
              <a:buClr>
                <a:schemeClr val="dk1"/>
              </a:buClr>
              <a:buSzPts val="2000"/>
              <a:buFont typeface="Times New Roman"/>
              <a:buNone/>
            </a:pPr>
            <a:r>
              <a:rPr lang="en-US" sz="2000" b="0" i="0" u="none">
                <a:solidFill>
                  <a:schemeClr val="dk1"/>
                </a:solidFill>
                <a:latin typeface="Times New Roman"/>
                <a:ea typeface="Times New Roman"/>
                <a:cs typeface="Times New Roman"/>
                <a:sym typeface="Times New Roman"/>
              </a:rPr>
              <a:t>Overall, a well-designed tourism recommendation system based on machine learning has the potential to provide significant benefits to both travelers and travel companies, making it a promising technology for the tourism industry.</a:t>
            </a:r>
            <a:endParaRPr sz="2000" b="0" i="0" u="none">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2000" b="0" i="0" u="none">
              <a:solidFill>
                <a:schemeClr val="dk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3"/>
          <p:cNvSpPr txBox="1">
            <a:spLocks noGrp="1"/>
          </p:cNvSpPr>
          <p:nvPr>
            <p:ph type="title"/>
          </p:nvPr>
        </p:nvSpPr>
        <p:spPr>
          <a:xfrm>
            <a:off x="365125" y="104775"/>
            <a:ext cx="11029950" cy="86518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3600"/>
              <a:buFont typeface="Times New Roman"/>
              <a:buNone/>
            </a:pPr>
            <a:r>
              <a:rPr lang="en-US" sz="4000" b="1">
                <a:solidFill>
                  <a:schemeClr val="dk2"/>
                </a:solidFill>
                <a:latin typeface="Times New Roman"/>
                <a:ea typeface="Times New Roman"/>
                <a:cs typeface="Times New Roman"/>
                <a:sym typeface="Times New Roman"/>
              </a:rPr>
              <a:t>References</a:t>
            </a:r>
            <a:r>
              <a:rPr lang="en-US" sz="4400">
                <a:solidFill>
                  <a:schemeClr val="dk1"/>
                </a:solidFill>
                <a:latin typeface="Calibri"/>
                <a:ea typeface="Calibri"/>
                <a:cs typeface="Calibri"/>
                <a:sym typeface="Calibri"/>
              </a:rPr>
              <a:t> </a:t>
            </a:r>
            <a:endParaRPr/>
          </a:p>
        </p:txBody>
      </p:sp>
      <p:sp>
        <p:nvSpPr>
          <p:cNvPr id="273" name="Google Shape;273;p33"/>
          <p:cNvSpPr txBox="1"/>
          <p:nvPr/>
        </p:nvSpPr>
        <p:spPr>
          <a:xfrm>
            <a:off x="8550275" y="6446837"/>
            <a:ext cx="2844800"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2"/>
              </a:buClr>
              <a:buSzPts val="1200"/>
              <a:buFont typeface="Gill Sans"/>
              <a:buNone/>
            </a:pPr>
            <a:r>
              <a:rPr lang="en-US" sz="1200" b="0" i="0" u="none">
                <a:solidFill>
                  <a:schemeClr val="accent2"/>
                </a:solidFill>
                <a:latin typeface="Gill Sans"/>
                <a:ea typeface="Gill Sans"/>
                <a:cs typeface="Gill Sans"/>
                <a:sym typeface="Gill Sans"/>
              </a:rPr>
              <a:t>*</a:t>
            </a:r>
            <a:endParaRPr/>
          </a:p>
        </p:txBody>
      </p:sp>
      <p:sp>
        <p:nvSpPr>
          <p:cNvPr id="274" name="Google Shape;274;p33"/>
          <p:cNvSpPr txBox="1"/>
          <p:nvPr/>
        </p:nvSpPr>
        <p:spPr>
          <a:xfrm>
            <a:off x="10647362" y="6421437"/>
            <a:ext cx="1052512"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21</a:t>
            </a:fld>
            <a:endParaRPr/>
          </a:p>
        </p:txBody>
      </p:sp>
      <p:sp>
        <p:nvSpPr>
          <p:cNvPr id="276" name="Google Shape;276;p33"/>
          <p:cNvSpPr txBox="1"/>
          <p:nvPr/>
        </p:nvSpPr>
        <p:spPr>
          <a:xfrm>
            <a:off x="598500" y="897675"/>
            <a:ext cx="11461800" cy="52641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0"/>
              </a:spcAft>
              <a:buNone/>
            </a:pPr>
            <a:r>
              <a:rPr lang="en-US" sz="2000" dirty="0">
                <a:solidFill>
                  <a:srgbClr val="1A1A1A"/>
                </a:solidFill>
                <a:highlight>
                  <a:schemeClr val="lt1"/>
                </a:highlight>
                <a:latin typeface="Times New Roman"/>
                <a:ea typeface="Times New Roman"/>
                <a:cs typeface="Times New Roman"/>
                <a:sym typeface="Times New Roman"/>
              </a:rPr>
              <a:t>[1] Machine Learning Based Short-Term Travel Time Prediction (2021) by Bo Qiu and Wei (David)</a:t>
            </a:r>
            <a:endParaRPr sz="2000" dirty="0">
              <a:solidFill>
                <a:srgbClr val="1A1A1A"/>
              </a:solidFill>
              <a:highlight>
                <a:schemeClr val="lt1"/>
              </a:highlight>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r>
              <a:rPr lang="en-US" sz="2000" dirty="0">
                <a:solidFill>
                  <a:srgbClr val="1A1A1A"/>
                </a:solidFill>
                <a:highlight>
                  <a:schemeClr val="lt1"/>
                </a:highlight>
                <a:latin typeface="Times New Roman"/>
                <a:ea typeface="Times New Roman"/>
                <a:cs typeface="Times New Roman"/>
                <a:sym typeface="Times New Roman"/>
              </a:rPr>
              <a:t>[2] Machine Learning Tourism Prediction System (2020) by Bilal </a:t>
            </a:r>
            <a:r>
              <a:rPr lang="en-US" sz="2000" dirty="0" err="1">
                <a:solidFill>
                  <a:srgbClr val="1A1A1A"/>
                </a:solidFill>
                <a:highlight>
                  <a:schemeClr val="lt1"/>
                </a:highlight>
                <a:latin typeface="Times New Roman"/>
                <a:ea typeface="Times New Roman"/>
                <a:cs typeface="Times New Roman"/>
                <a:sym typeface="Times New Roman"/>
              </a:rPr>
              <a:t>Adualgalil</a:t>
            </a:r>
            <a:r>
              <a:rPr lang="en-US" sz="2000" dirty="0">
                <a:solidFill>
                  <a:srgbClr val="1A1A1A"/>
                </a:solidFill>
                <a:highlight>
                  <a:schemeClr val="lt1"/>
                </a:highlight>
                <a:latin typeface="Times New Roman"/>
                <a:ea typeface="Times New Roman"/>
                <a:cs typeface="Times New Roman"/>
                <a:sym typeface="Times New Roman"/>
              </a:rPr>
              <a:t>, </a:t>
            </a:r>
            <a:r>
              <a:rPr lang="en-US" sz="2000" dirty="0" err="1">
                <a:solidFill>
                  <a:srgbClr val="1A1A1A"/>
                </a:solidFill>
                <a:highlight>
                  <a:schemeClr val="lt1"/>
                </a:highlight>
                <a:latin typeface="Times New Roman"/>
                <a:ea typeface="Times New Roman"/>
                <a:cs typeface="Times New Roman"/>
                <a:sym typeface="Times New Roman"/>
              </a:rPr>
              <a:t>Sajimon</a:t>
            </a:r>
            <a:r>
              <a:rPr lang="en-US" sz="2000" dirty="0">
                <a:solidFill>
                  <a:srgbClr val="1A1A1A"/>
                </a:solidFill>
                <a:highlight>
                  <a:schemeClr val="lt1"/>
                </a:highlight>
                <a:latin typeface="Times New Roman"/>
                <a:ea typeface="Times New Roman"/>
                <a:cs typeface="Times New Roman"/>
                <a:sym typeface="Times New Roman"/>
              </a:rPr>
              <a:t> Abraham</a:t>
            </a:r>
            <a:endParaRPr sz="2000" dirty="0">
              <a:solidFill>
                <a:srgbClr val="1A1A1A"/>
              </a:solidFill>
              <a:highlight>
                <a:schemeClr val="lt1"/>
              </a:highlight>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r>
              <a:rPr lang="en-US" sz="2000" dirty="0">
                <a:solidFill>
                  <a:srgbClr val="1A1A1A"/>
                </a:solidFill>
                <a:highlight>
                  <a:schemeClr val="lt1"/>
                </a:highlight>
                <a:latin typeface="Times New Roman"/>
                <a:ea typeface="Times New Roman"/>
                <a:cs typeface="Times New Roman"/>
                <a:sym typeface="Times New Roman"/>
              </a:rPr>
              <a:t>[3] Machine Learning Algorithms for building Recommender Systems by Richa Sharma</a:t>
            </a:r>
            <a:endParaRPr sz="2000" dirty="0">
              <a:solidFill>
                <a:srgbClr val="1A1A1A"/>
              </a:solidFill>
              <a:highlight>
                <a:schemeClr val="lt1"/>
              </a:highlight>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r>
              <a:rPr lang="en-US" sz="2000" dirty="0">
                <a:solidFill>
                  <a:srgbClr val="1A1A1A"/>
                </a:solidFill>
                <a:highlight>
                  <a:schemeClr val="lt1"/>
                </a:highlight>
                <a:latin typeface="Times New Roman"/>
                <a:ea typeface="Times New Roman"/>
                <a:cs typeface="Times New Roman"/>
                <a:sym typeface="Times New Roman"/>
              </a:rPr>
              <a:t>[4] Deep Learning based Tourism recommendation system by </a:t>
            </a:r>
            <a:r>
              <a:rPr lang="en-US" sz="2000" dirty="0" err="1">
                <a:solidFill>
                  <a:srgbClr val="1A1A1A"/>
                </a:solidFill>
                <a:highlight>
                  <a:schemeClr val="lt1"/>
                </a:highlight>
                <a:latin typeface="Times New Roman"/>
                <a:ea typeface="Times New Roman"/>
                <a:cs typeface="Times New Roman"/>
                <a:sym typeface="Times New Roman"/>
              </a:rPr>
              <a:t>Ismat</a:t>
            </a:r>
            <a:r>
              <a:rPr lang="en-US" sz="2000" dirty="0">
                <a:solidFill>
                  <a:srgbClr val="1A1A1A"/>
                </a:solidFill>
                <a:highlight>
                  <a:schemeClr val="lt1"/>
                </a:highlight>
                <a:latin typeface="Times New Roman"/>
                <a:ea typeface="Times New Roman"/>
                <a:cs typeface="Times New Roman"/>
                <a:sym typeface="Times New Roman"/>
              </a:rPr>
              <a:t> Fathima Research </a:t>
            </a:r>
            <a:endParaRPr sz="2000" dirty="0">
              <a:solidFill>
                <a:srgbClr val="1A1A1A"/>
              </a:solidFill>
              <a:highlight>
                <a:schemeClr val="lt1"/>
              </a:highlight>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r>
              <a:rPr lang="en-US" sz="2000" dirty="0">
                <a:solidFill>
                  <a:srgbClr val="1A1A1A"/>
                </a:solidFill>
                <a:highlight>
                  <a:schemeClr val="lt1"/>
                </a:highlight>
                <a:latin typeface="Times New Roman"/>
                <a:ea typeface="Times New Roman"/>
                <a:cs typeface="Times New Roman"/>
                <a:sym typeface="Times New Roman"/>
              </a:rPr>
              <a:t>[5] Tourism Recommender System using Machine Learning by </a:t>
            </a:r>
            <a:r>
              <a:rPr lang="en-US" sz="2000" dirty="0" err="1">
                <a:solidFill>
                  <a:srgbClr val="1A1A1A"/>
                </a:solidFill>
                <a:highlight>
                  <a:schemeClr val="lt1"/>
                </a:highlight>
                <a:latin typeface="Times New Roman"/>
                <a:ea typeface="Times New Roman"/>
                <a:cs typeface="Times New Roman"/>
                <a:sym typeface="Times New Roman"/>
              </a:rPr>
              <a:t>Charnsak</a:t>
            </a:r>
            <a:r>
              <a:rPr lang="en-US" sz="2000" dirty="0">
                <a:solidFill>
                  <a:srgbClr val="1A1A1A"/>
                </a:solidFill>
                <a:highlight>
                  <a:schemeClr val="lt1"/>
                </a:highlight>
                <a:latin typeface="Times New Roman"/>
                <a:ea typeface="Times New Roman"/>
                <a:cs typeface="Times New Roman"/>
                <a:sym typeface="Times New Roman"/>
              </a:rPr>
              <a:t> </a:t>
            </a:r>
            <a:r>
              <a:rPr lang="en-US" sz="2000" dirty="0" err="1">
                <a:solidFill>
                  <a:srgbClr val="1A1A1A"/>
                </a:solidFill>
                <a:highlight>
                  <a:schemeClr val="lt1"/>
                </a:highlight>
                <a:latin typeface="Times New Roman"/>
                <a:ea typeface="Times New Roman"/>
                <a:cs typeface="Times New Roman"/>
                <a:sym typeface="Times New Roman"/>
              </a:rPr>
              <a:t>Srisawatsakul</a:t>
            </a:r>
            <a:endParaRPr sz="2000" dirty="0">
              <a:solidFill>
                <a:srgbClr val="1A1A1A"/>
              </a:solidFill>
              <a:highlight>
                <a:schemeClr val="lt1"/>
              </a:highlight>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r>
              <a:rPr lang="en-US" sz="2000" dirty="0">
                <a:solidFill>
                  <a:schemeClr val="dk1"/>
                </a:solidFill>
                <a:latin typeface="Times New Roman"/>
                <a:ea typeface="Times New Roman"/>
                <a:cs typeface="Times New Roman"/>
                <a:sym typeface="Times New Roman"/>
              </a:rPr>
              <a:t>[6] https://dl.acm.org/doi/10.1145/3383972.3384074</a:t>
            </a:r>
            <a:endParaRPr sz="2000" dirty="0">
              <a:solidFill>
                <a:schemeClr val="dk1"/>
              </a:solidFill>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r>
              <a:rPr lang="en-US" sz="2000" dirty="0">
                <a:solidFill>
                  <a:schemeClr val="dk1"/>
                </a:solidFill>
                <a:latin typeface="Times New Roman"/>
                <a:ea typeface="Times New Roman"/>
                <a:cs typeface="Times New Roman"/>
                <a:sym typeface="Times New Roman"/>
              </a:rPr>
              <a:t>[7]https://www.researchgate.net/publication/333857452_A_Machine_Learning_Approach_to_Building_a_Tourism_Recommendation_System_using_Sentiment_Analysis</a:t>
            </a:r>
            <a:endParaRPr sz="2000" dirty="0">
              <a:solidFill>
                <a:schemeClr val="dk1"/>
              </a:solidFill>
              <a:latin typeface="Times New Roman"/>
              <a:ea typeface="Times New Roman"/>
              <a:cs typeface="Times New Roman"/>
              <a:sym typeface="Times New Roman"/>
            </a:endParaRPr>
          </a:p>
          <a:p>
            <a:pPr marL="0" lvl="0" indent="0" algn="just" rtl="0">
              <a:lnSpc>
                <a:spcPct val="150000"/>
              </a:lnSpc>
              <a:spcBef>
                <a:spcPts val="1200"/>
              </a:spcBef>
              <a:spcAft>
                <a:spcPts val="1200"/>
              </a:spcAft>
              <a:buNone/>
            </a:pPr>
            <a:r>
              <a:rPr lang="en-US" sz="2000" dirty="0">
                <a:solidFill>
                  <a:schemeClr val="dk1"/>
                </a:solidFill>
                <a:latin typeface="Times New Roman"/>
                <a:ea typeface="Times New Roman"/>
                <a:cs typeface="Times New Roman"/>
                <a:sym typeface="Times New Roman"/>
              </a:rPr>
              <a:t>[8] </a:t>
            </a:r>
            <a:r>
              <a:rPr lang="en-US" sz="2000" u="sng" dirty="0">
                <a:solidFill>
                  <a:schemeClr val="dk1"/>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https://www.sciencedirect.com/science/article/pii/S2212017314004848</a:t>
            </a:r>
            <a:endParaRPr sz="20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p:nvPr/>
        </p:nvSpPr>
        <p:spPr>
          <a:xfrm>
            <a:off x="1266196" y="2601575"/>
            <a:ext cx="9513310" cy="186204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DBDBDB"/>
              </a:buClr>
              <a:buSzPts val="11500"/>
              <a:buFont typeface="Calibri"/>
              <a:buNone/>
            </a:pPr>
            <a:r>
              <a:rPr lang="en-US" sz="8600" b="1" i="0" u="none" strike="noStrike" cap="none">
                <a:solidFill>
                  <a:schemeClr val="dk2"/>
                </a:solidFill>
                <a:latin typeface="Calibri"/>
                <a:ea typeface="Calibri"/>
                <a:cs typeface="Calibri"/>
                <a:sym typeface="Calibri"/>
              </a:rPr>
              <a:t>THANK YOU</a:t>
            </a:r>
            <a:endParaRPr sz="8600" b="1" i="0" u="none" strike="noStrike" cap="none">
              <a:solidFill>
                <a:schemeClr val="dk2"/>
              </a:solidFill>
              <a:latin typeface="Calibri"/>
              <a:ea typeface="Calibri"/>
              <a:cs typeface="Calibri"/>
              <a:sym typeface="Calibri"/>
            </a:endParaRPr>
          </a:p>
        </p:txBody>
      </p:sp>
      <p:sp>
        <p:nvSpPr>
          <p:cNvPr id="282" name="Google Shape;282;p34"/>
          <p:cNvSpPr txBox="1"/>
          <p:nvPr/>
        </p:nvSpPr>
        <p:spPr>
          <a:xfrm>
            <a:off x="7834312" y="6315075"/>
            <a:ext cx="2844800"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2"/>
              </a:buClr>
              <a:buSzPts val="1200"/>
              <a:buFont typeface="Gill Sans"/>
              <a:buNone/>
            </a:pPr>
            <a:r>
              <a:rPr lang="en-US" sz="1200" b="0" i="0" u="none">
                <a:solidFill>
                  <a:schemeClr val="accent2"/>
                </a:solidFill>
                <a:latin typeface="Gill Sans"/>
                <a:ea typeface="Gill Sans"/>
                <a:cs typeface="Gill Sans"/>
                <a:sym typeface="Gill Sans"/>
              </a:rPr>
              <a:t>*</a:t>
            </a:r>
            <a:endParaRPr/>
          </a:p>
        </p:txBody>
      </p:sp>
      <p:sp>
        <p:nvSpPr>
          <p:cNvPr id="283" name="Google Shape;283;p34"/>
          <p:cNvSpPr txBox="1"/>
          <p:nvPr/>
        </p:nvSpPr>
        <p:spPr>
          <a:xfrm>
            <a:off x="10679112" y="6315075"/>
            <a:ext cx="1052512"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22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5"/>
          <p:cNvSpPr txBox="1">
            <a:spLocks noGrp="1"/>
          </p:cNvSpPr>
          <p:nvPr>
            <p:ph type="title"/>
          </p:nvPr>
        </p:nvSpPr>
        <p:spPr>
          <a:xfrm>
            <a:off x="430212" y="346075"/>
            <a:ext cx="10515600" cy="608012"/>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4000" b="1">
                <a:solidFill>
                  <a:schemeClr val="dk2"/>
                </a:solidFill>
                <a:latin typeface="Times New Roman"/>
                <a:ea typeface="Times New Roman"/>
                <a:cs typeface="Times New Roman"/>
                <a:sym typeface="Times New Roman"/>
              </a:rPr>
              <a:t>Introduction</a:t>
            </a:r>
            <a:endParaRPr sz="4000" b="1">
              <a:solidFill>
                <a:schemeClr val="dk2"/>
              </a:solidFill>
            </a:endParaRPr>
          </a:p>
        </p:txBody>
      </p:sp>
      <p:sp>
        <p:nvSpPr>
          <p:cNvPr id="109" name="Google Shape;109;p15"/>
          <p:cNvSpPr txBox="1">
            <a:spLocks noGrp="1"/>
          </p:cNvSpPr>
          <p:nvPr>
            <p:ph type="body" idx="1"/>
          </p:nvPr>
        </p:nvSpPr>
        <p:spPr>
          <a:xfrm>
            <a:off x="430200" y="1131876"/>
            <a:ext cx="11331600" cy="4982700"/>
          </a:xfrm>
          <a:prstGeom prst="rect">
            <a:avLst/>
          </a:prstGeom>
          <a:noFill/>
          <a:ln>
            <a:noFill/>
          </a:ln>
        </p:spPr>
        <p:txBody>
          <a:bodyPr spcFirstLastPara="1" wrap="square" lIns="91425" tIns="45700" rIns="91425" bIns="45700" anchor="t" anchorCtr="0">
            <a:noAutofit/>
          </a:bodyPr>
          <a:lstStyle/>
          <a:p>
            <a:pPr marL="457200" marR="0" lvl="0" indent="-355600" algn="just" rtl="0">
              <a:lnSpc>
                <a:spcPct val="150000"/>
              </a:lnSpc>
              <a:spcBef>
                <a:spcPts val="0"/>
              </a:spcBef>
              <a:spcAft>
                <a:spcPts val="0"/>
              </a:spcAft>
              <a:buSzPts val="2000"/>
              <a:buFont typeface="Times New Roman"/>
              <a:buChar char="•"/>
            </a:pPr>
            <a:r>
              <a:rPr lang="en-US" sz="2000">
                <a:latin typeface="Times New Roman"/>
                <a:ea typeface="Times New Roman"/>
                <a:cs typeface="Times New Roman"/>
                <a:sym typeface="Times New Roman"/>
              </a:rPr>
              <a:t>In a world filled with countless possibilities, the task of finding the perfect travel experience can be overwhelming. That's where our project comes in. Through extensive research and the utilization of cutting-edge machine learning algorithms, we have developed a remarkable tourism recommendation system designed to simplify and enhance your travel planning process.</a:t>
            </a:r>
            <a:endParaRPr sz="2000">
              <a:latin typeface="Times New Roman"/>
              <a:ea typeface="Times New Roman"/>
              <a:cs typeface="Times New Roman"/>
              <a:sym typeface="Times New Roman"/>
            </a:endParaRPr>
          </a:p>
          <a:p>
            <a:pPr marL="457200" marR="0" lvl="0" indent="-355600" algn="just" rtl="0">
              <a:lnSpc>
                <a:spcPct val="150000"/>
              </a:lnSpc>
              <a:spcBef>
                <a:spcPts val="0"/>
              </a:spcBef>
              <a:spcAft>
                <a:spcPts val="0"/>
              </a:spcAft>
              <a:buSzPts val="2000"/>
              <a:buFont typeface="Times New Roman"/>
              <a:buChar char="•"/>
            </a:pPr>
            <a:r>
              <a:rPr lang="en-US" sz="2000">
                <a:latin typeface="Times New Roman"/>
                <a:ea typeface="Times New Roman"/>
                <a:cs typeface="Times New Roman"/>
                <a:sym typeface="Times New Roman"/>
              </a:rPr>
              <a:t>Our objective is simple: to provide personalized and tailored recommendations that suit your unique preferences, interests, and travel goals. By analyzing vast amounts of data, including user preferences, historical travel patterns, and destination characteristics, our system has the ability to accurately predict and suggest the ideal travel experiences for you.</a:t>
            </a:r>
            <a:endParaRPr sz="2000">
              <a:latin typeface="Times New Roman"/>
              <a:ea typeface="Times New Roman"/>
              <a:cs typeface="Times New Roman"/>
              <a:sym typeface="Times New Roman"/>
            </a:endParaRPr>
          </a:p>
          <a:p>
            <a:pPr marL="457200" marR="0" lvl="0" indent="-355600" algn="just" rtl="0">
              <a:lnSpc>
                <a:spcPct val="150000"/>
              </a:lnSpc>
              <a:spcBef>
                <a:spcPts val="0"/>
              </a:spcBef>
              <a:spcAft>
                <a:spcPts val="0"/>
              </a:spcAft>
              <a:buSzPts val="2000"/>
              <a:buFont typeface="Times New Roman"/>
              <a:buChar char="•"/>
            </a:pPr>
            <a:r>
              <a:rPr lang="en-US" sz="2000">
                <a:latin typeface="Times New Roman"/>
                <a:ea typeface="Times New Roman"/>
                <a:cs typeface="Times New Roman"/>
                <a:sym typeface="Times New Roman"/>
              </a:rPr>
              <a:t>Whether you're seeking a peaceful beach getaway, an adventure-filled mountain expedition, or a culturally enriching city tour, our system will be your trusted guide.</a:t>
            </a:r>
            <a:endParaRPr sz="2000">
              <a:latin typeface="Times New Roman"/>
              <a:ea typeface="Times New Roman"/>
              <a:cs typeface="Times New Roman"/>
              <a:sym typeface="Times New Roman"/>
            </a:endParaRPr>
          </a:p>
        </p:txBody>
      </p:sp>
      <p:sp>
        <p:nvSpPr>
          <p:cNvPr id="110" name="Google Shape;110;p15"/>
          <p:cNvSpPr txBox="1"/>
          <p:nvPr/>
        </p:nvSpPr>
        <p:spPr>
          <a:xfrm>
            <a:off x="7713662" y="6472237"/>
            <a:ext cx="2844800"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2"/>
              </a:buClr>
              <a:buSzPts val="1200"/>
              <a:buFont typeface="Gill Sans"/>
              <a:buNone/>
            </a:pPr>
            <a:r>
              <a:rPr lang="en-US" sz="1200" b="0" i="0" u="none">
                <a:solidFill>
                  <a:schemeClr val="accent2"/>
                </a:solidFill>
                <a:latin typeface="Gill Sans"/>
                <a:ea typeface="Gill Sans"/>
                <a:cs typeface="Gill Sans"/>
                <a:sym typeface="Gill Sans"/>
              </a:rPr>
              <a:t>*</a:t>
            </a:r>
            <a:endParaRPr/>
          </a:p>
        </p:txBody>
      </p:sp>
      <p:sp>
        <p:nvSpPr>
          <p:cNvPr id="111" name="Google Shape;111;p15"/>
          <p:cNvSpPr txBox="1"/>
          <p:nvPr/>
        </p:nvSpPr>
        <p:spPr>
          <a:xfrm>
            <a:off x="10729912" y="6472237"/>
            <a:ext cx="1052512"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6"/>
          <p:cNvSpPr txBox="1">
            <a:spLocks noGrp="1"/>
          </p:cNvSpPr>
          <p:nvPr>
            <p:ph type="title"/>
          </p:nvPr>
        </p:nvSpPr>
        <p:spPr>
          <a:xfrm>
            <a:off x="199837" y="0"/>
            <a:ext cx="11030100" cy="7080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4000" b="1">
                <a:solidFill>
                  <a:schemeClr val="dk2"/>
                </a:solidFill>
                <a:latin typeface="Times New Roman"/>
                <a:ea typeface="Times New Roman"/>
                <a:cs typeface="Times New Roman"/>
                <a:sym typeface="Times New Roman"/>
              </a:rPr>
              <a:t>Literature Survey</a:t>
            </a:r>
            <a:endParaRPr sz="4000" b="1">
              <a:solidFill>
                <a:schemeClr val="dk2"/>
              </a:solidFill>
            </a:endParaRPr>
          </a:p>
        </p:txBody>
      </p:sp>
      <p:graphicFrame>
        <p:nvGraphicFramePr>
          <p:cNvPr id="118" name="Google Shape;118;p16"/>
          <p:cNvGraphicFramePr/>
          <p:nvPr/>
        </p:nvGraphicFramePr>
        <p:xfrm>
          <a:off x="259749" y="842950"/>
          <a:ext cx="11672525" cy="6012942"/>
        </p:xfrm>
        <a:graphic>
          <a:graphicData uri="http://schemas.openxmlformats.org/drawingml/2006/table">
            <a:tbl>
              <a:tblPr>
                <a:noFill/>
                <a:tableStyleId>{BFCD3C38-5290-4317-B211-4655F99BB3B3}</a:tableStyleId>
              </a:tblPr>
              <a:tblGrid>
                <a:gridCol w="734725">
                  <a:extLst>
                    <a:ext uri="{9D8B030D-6E8A-4147-A177-3AD203B41FA5}">
                      <a16:colId xmlns:a16="http://schemas.microsoft.com/office/drawing/2014/main" val="20000"/>
                    </a:ext>
                  </a:extLst>
                </a:gridCol>
                <a:gridCol w="1298575">
                  <a:extLst>
                    <a:ext uri="{9D8B030D-6E8A-4147-A177-3AD203B41FA5}">
                      <a16:colId xmlns:a16="http://schemas.microsoft.com/office/drawing/2014/main" val="20001"/>
                    </a:ext>
                  </a:extLst>
                </a:gridCol>
                <a:gridCol w="2632075">
                  <a:extLst>
                    <a:ext uri="{9D8B030D-6E8A-4147-A177-3AD203B41FA5}">
                      <a16:colId xmlns:a16="http://schemas.microsoft.com/office/drawing/2014/main" val="20002"/>
                    </a:ext>
                  </a:extLst>
                </a:gridCol>
                <a:gridCol w="7007150">
                  <a:extLst>
                    <a:ext uri="{9D8B030D-6E8A-4147-A177-3AD203B41FA5}">
                      <a16:colId xmlns:a16="http://schemas.microsoft.com/office/drawing/2014/main" val="20003"/>
                    </a:ext>
                  </a:extLst>
                </a:gridCol>
              </a:tblGrid>
              <a:tr h="650875">
                <a:tc>
                  <a:txBody>
                    <a:bodyPr/>
                    <a:lstStyle/>
                    <a:p>
                      <a:pPr marL="0" marR="0" lvl="0" indent="0" algn="ctr" rtl="0">
                        <a:lnSpc>
                          <a:spcPct val="107000"/>
                        </a:lnSpc>
                        <a:spcBef>
                          <a:spcPts val="0"/>
                        </a:spcBef>
                        <a:spcAft>
                          <a:spcPts val="0"/>
                        </a:spcAft>
                        <a:buClr>
                          <a:schemeClr val="dk1"/>
                        </a:buClr>
                        <a:buSzPts val="2000"/>
                        <a:buFont typeface="Times New Roman"/>
                        <a:buNone/>
                      </a:pPr>
                      <a:r>
                        <a:rPr lang="en-US" sz="2000" b="1" i="0" u="none" strike="noStrike" cap="none">
                          <a:solidFill>
                            <a:schemeClr val="dk1"/>
                          </a:solidFill>
                          <a:latin typeface="Times New Roman"/>
                          <a:ea typeface="Times New Roman"/>
                          <a:cs typeface="Times New Roman"/>
                          <a:sym typeface="Times New Roman"/>
                        </a:rPr>
                        <a:t>S.NO</a:t>
                      </a:r>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1"/>
                    </a:solidFill>
                  </a:tcPr>
                </a:tc>
                <a:tc>
                  <a:txBody>
                    <a:bodyPr/>
                    <a:lstStyle/>
                    <a:p>
                      <a:pPr marL="0" marR="0" lvl="0" indent="0" algn="ctr" rtl="0">
                        <a:lnSpc>
                          <a:spcPct val="107000"/>
                        </a:lnSpc>
                        <a:spcBef>
                          <a:spcPts val="0"/>
                        </a:spcBef>
                        <a:spcAft>
                          <a:spcPts val="0"/>
                        </a:spcAft>
                        <a:buClr>
                          <a:schemeClr val="dk1"/>
                        </a:buClr>
                        <a:buSzPts val="2000"/>
                        <a:buFont typeface="Times New Roman"/>
                        <a:buNone/>
                      </a:pPr>
                      <a:r>
                        <a:rPr lang="en-US" sz="2000" b="1" i="0" u="none" strike="noStrike" cap="none">
                          <a:solidFill>
                            <a:schemeClr val="dk1"/>
                          </a:solidFill>
                          <a:latin typeface="Times New Roman"/>
                          <a:ea typeface="Times New Roman"/>
                          <a:cs typeface="Times New Roman"/>
                          <a:sym typeface="Times New Roman"/>
                        </a:rPr>
                        <a:t>AUTHORS/YEAR</a:t>
                      </a:r>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1"/>
                    </a:solidFill>
                  </a:tcPr>
                </a:tc>
                <a:tc>
                  <a:txBody>
                    <a:bodyPr/>
                    <a:lstStyle/>
                    <a:p>
                      <a:pPr marL="0" marR="0" lvl="0" indent="0" algn="ctr" rtl="0">
                        <a:lnSpc>
                          <a:spcPct val="107000"/>
                        </a:lnSpc>
                        <a:spcBef>
                          <a:spcPts val="0"/>
                        </a:spcBef>
                        <a:spcAft>
                          <a:spcPts val="0"/>
                        </a:spcAft>
                        <a:buClr>
                          <a:schemeClr val="dk1"/>
                        </a:buClr>
                        <a:buSzPts val="2000"/>
                        <a:buFont typeface="Times New Roman"/>
                        <a:buNone/>
                      </a:pPr>
                      <a:r>
                        <a:rPr lang="en-US" sz="2000" b="1" i="0" u="none" strike="noStrike" cap="none">
                          <a:solidFill>
                            <a:schemeClr val="dk1"/>
                          </a:solidFill>
                          <a:latin typeface="Times New Roman"/>
                          <a:ea typeface="Times New Roman"/>
                          <a:cs typeface="Times New Roman"/>
                          <a:sym typeface="Times New Roman"/>
                        </a:rPr>
                        <a:t>TITLE</a:t>
                      </a:r>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1"/>
                    </a:solidFill>
                  </a:tcPr>
                </a:tc>
                <a:tc>
                  <a:txBody>
                    <a:bodyPr/>
                    <a:lstStyle/>
                    <a:p>
                      <a:pPr marL="0" marR="0" lvl="0" indent="0" algn="ctr" rtl="0">
                        <a:lnSpc>
                          <a:spcPct val="107000"/>
                        </a:lnSpc>
                        <a:spcBef>
                          <a:spcPts val="0"/>
                        </a:spcBef>
                        <a:spcAft>
                          <a:spcPts val="0"/>
                        </a:spcAft>
                        <a:buClr>
                          <a:schemeClr val="dk1"/>
                        </a:buClr>
                        <a:buSzPts val="2000"/>
                        <a:buFont typeface="Times New Roman"/>
                        <a:buNone/>
                      </a:pPr>
                      <a:r>
                        <a:rPr lang="en-US" sz="2000" b="1" i="0" u="none" strike="noStrike" cap="none">
                          <a:solidFill>
                            <a:schemeClr val="dk1"/>
                          </a:solidFill>
                          <a:latin typeface="Times New Roman"/>
                          <a:ea typeface="Times New Roman"/>
                          <a:cs typeface="Times New Roman"/>
                          <a:sym typeface="Times New Roman"/>
                        </a:rPr>
                        <a:t>OBSERVATIONS</a:t>
                      </a:r>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2043200">
                <a:tc>
                  <a:txBody>
                    <a:bodyPr/>
                    <a:lstStyle/>
                    <a:p>
                      <a:pPr marL="0" marR="0" lvl="0" indent="0" algn="ctr" rtl="0">
                        <a:lnSpc>
                          <a:spcPct val="100000"/>
                        </a:lnSpc>
                        <a:spcBef>
                          <a:spcPts val="0"/>
                        </a:spcBef>
                        <a:spcAft>
                          <a:spcPts val="0"/>
                        </a:spcAft>
                        <a:buClr>
                          <a:schemeClr val="dk1"/>
                        </a:buClr>
                        <a:buSzPts val="1300"/>
                        <a:buFont typeface="Times New Roman"/>
                        <a:buNone/>
                      </a:pPr>
                      <a:r>
                        <a:rPr lang="en-US" sz="1600" b="1" i="0" u="none" strike="noStrike" cap="none">
                          <a:solidFill>
                            <a:schemeClr val="dk1"/>
                          </a:solidFill>
                          <a:latin typeface="Times New Roman"/>
                          <a:ea typeface="Times New Roman"/>
                          <a:cs typeface="Times New Roman"/>
                          <a:sym typeface="Times New Roman"/>
                        </a:rPr>
                        <a:t>1</a:t>
                      </a: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tc>
                  <a:txBody>
                    <a:bodyPr/>
                    <a:lstStyle/>
                    <a:p>
                      <a:pPr marL="0" marR="0" lvl="0" indent="0" algn="just" rtl="0">
                        <a:lnSpc>
                          <a:spcPct val="115000"/>
                        </a:lnSpc>
                        <a:spcBef>
                          <a:spcPts val="0"/>
                        </a:spcBef>
                        <a:spcAft>
                          <a:spcPts val="0"/>
                        </a:spcAft>
                        <a:buClr>
                          <a:schemeClr val="dk1"/>
                        </a:buClr>
                        <a:buSzPts val="1300"/>
                        <a:buFont typeface="Times New Roman"/>
                        <a:buNone/>
                      </a:pPr>
                      <a:r>
                        <a:rPr lang="en-US" sz="1600" i="0" u="none" strike="noStrike" cap="none">
                          <a:solidFill>
                            <a:schemeClr val="dk1"/>
                          </a:solidFill>
                          <a:latin typeface="Times New Roman"/>
                          <a:ea typeface="Times New Roman"/>
                          <a:cs typeface="Times New Roman"/>
                          <a:sym typeface="Times New Roman"/>
                        </a:rPr>
                        <a:t>Bo Qiu and Wei (David)</a:t>
                      </a:r>
                      <a:endParaRPr sz="1600" i="0" u="none" strike="noStrike" cap="none">
                        <a:solidFill>
                          <a:schemeClr val="dk1"/>
                        </a:solidFill>
                        <a:latin typeface="Times New Roman"/>
                        <a:ea typeface="Times New Roman"/>
                        <a:cs typeface="Times New Roman"/>
                        <a:sym typeface="Times New Roman"/>
                      </a:endParaRPr>
                    </a:p>
                    <a:p>
                      <a:pPr marL="0" lvl="0" indent="0" algn="just" rtl="0">
                        <a:lnSpc>
                          <a:spcPct val="115000"/>
                        </a:lnSpc>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Year : 2021</a:t>
                      </a: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tc>
                  <a:txBody>
                    <a:bodyPr/>
                    <a:lstStyle/>
                    <a:p>
                      <a:pPr marL="0" marR="0" lvl="0" indent="0" algn="just" rtl="0">
                        <a:lnSpc>
                          <a:spcPct val="115000"/>
                        </a:lnSpc>
                        <a:spcBef>
                          <a:spcPts val="0"/>
                        </a:spcBef>
                        <a:spcAft>
                          <a:spcPts val="0"/>
                        </a:spcAft>
                        <a:buClr>
                          <a:schemeClr val="dk1"/>
                        </a:buClr>
                        <a:buSzPts val="1300"/>
                        <a:buFont typeface="Times New Roman"/>
                        <a:buNone/>
                      </a:pPr>
                      <a:r>
                        <a:rPr lang="en-US" sz="1600" i="0" u="none" strike="noStrike" cap="none">
                          <a:solidFill>
                            <a:schemeClr val="dk1"/>
                          </a:solidFill>
                          <a:latin typeface="Times New Roman"/>
                          <a:ea typeface="Times New Roman"/>
                          <a:cs typeface="Times New Roman"/>
                          <a:sym typeface="Times New Roman"/>
                        </a:rPr>
                        <a:t>Machine Learning Based Short-Term Travel Time Prediction</a:t>
                      </a:r>
                      <a:endParaRPr sz="1600" i="0" u="none" strike="noStrike" cap="none">
                        <a:solidFill>
                          <a:schemeClr val="dk1"/>
                        </a:solidFill>
                        <a:latin typeface="Times New Roman"/>
                        <a:ea typeface="Times New Roman"/>
                        <a:cs typeface="Times New Roman"/>
                        <a:sym typeface="Times New Roman"/>
                      </a:endParaRPr>
                    </a:p>
                    <a:p>
                      <a:pPr marL="0" marR="0" lvl="0" indent="0" algn="just" rtl="0">
                        <a:lnSpc>
                          <a:spcPct val="115000"/>
                        </a:lnSpc>
                        <a:spcBef>
                          <a:spcPts val="800"/>
                        </a:spcBef>
                        <a:spcAft>
                          <a:spcPts val="0"/>
                        </a:spcAft>
                        <a:buClr>
                          <a:schemeClr val="dk1"/>
                        </a:buClr>
                        <a:buSzPts val="1300"/>
                        <a:buFont typeface="Times New Roman"/>
                        <a:buNone/>
                      </a:pP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tc>
                  <a:txBody>
                    <a:bodyPr/>
                    <a:lstStyle/>
                    <a:p>
                      <a:pPr marL="0" marR="0" lvl="0" indent="0" algn="just" rtl="0">
                        <a:lnSpc>
                          <a:spcPct val="115000"/>
                        </a:lnSpc>
                        <a:spcBef>
                          <a:spcPts val="0"/>
                        </a:spcBef>
                        <a:spcAft>
                          <a:spcPts val="0"/>
                        </a:spcAft>
                        <a:buClr>
                          <a:schemeClr val="dk1"/>
                        </a:buClr>
                        <a:buSzPts val="1300"/>
                        <a:buFont typeface="Times New Roman"/>
                        <a:buNone/>
                      </a:pPr>
                      <a:r>
                        <a:rPr lang="en-US" sz="1600" i="0" u="none" strike="noStrike" cap="none">
                          <a:solidFill>
                            <a:schemeClr val="dk1"/>
                          </a:solidFill>
                          <a:latin typeface="Times New Roman"/>
                          <a:ea typeface="Times New Roman"/>
                          <a:cs typeface="Times New Roman"/>
                          <a:sym typeface="Times New Roman"/>
                        </a:rPr>
                        <a:t>Short-term TTP is a key component of the Advanced Travelers Information System (ATIS) in which in-vehicle route guidance systems (RGS) enable the generation of the shortest path for travelers, which connects the destinations and current locations. To identify whether the TTP is region-specific, further research is needed to replicate this study in other road categories using other types of data sources. Further results need to be achieved to compare all methods to further demonstrate whether the ensemble tree-based learning methods have better predictive accuracy in short-term TTP. </a:t>
                      </a: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extLst>
                  <a:ext uri="{0D108BD9-81ED-4DB2-BD59-A6C34878D82A}">
                    <a16:rowId xmlns:a16="http://schemas.microsoft.com/office/drawing/2014/main" val="10001"/>
                  </a:ext>
                </a:extLst>
              </a:tr>
              <a:tr h="1555525">
                <a:tc>
                  <a:txBody>
                    <a:bodyPr/>
                    <a:lstStyle/>
                    <a:p>
                      <a:pPr marL="0" marR="0" lvl="0" indent="0" algn="ctr" rtl="0">
                        <a:lnSpc>
                          <a:spcPct val="100000"/>
                        </a:lnSpc>
                        <a:spcBef>
                          <a:spcPts val="0"/>
                        </a:spcBef>
                        <a:spcAft>
                          <a:spcPts val="0"/>
                        </a:spcAft>
                        <a:buClr>
                          <a:schemeClr val="dk1"/>
                        </a:buClr>
                        <a:buSzPts val="1300"/>
                        <a:buFont typeface="Times New Roman"/>
                        <a:buNone/>
                      </a:pPr>
                      <a:r>
                        <a:rPr lang="en-US" sz="1600" b="1" i="0" u="none" strike="noStrike" cap="none">
                          <a:solidFill>
                            <a:schemeClr val="dk1"/>
                          </a:solidFill>
                          <a:latin typeface="Times New Roman"/>
                          <a:ea typeface="Times New Roman"/>
                          <a:cs typeface="Times New Roman"/>
                          <a:sym typeface="Times New Roman"/>
                        </a:rPr>
                        <a:t>2</a:t>
                      </a: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tc>
                  <a:txBody>
                    <a:bodyPr/>
                    <a:lstStyle/>
                    <a:p>
                      <a:pPr marL="0" lvl="0" indent="0" algn="just" rtl="0">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Hend Alrasheed, Arwa Alzeer, Arwa Alhowimel,Nora shamer</a:t>
                      </a: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tc>
                  <a:txBody>
                    <a:bodyPr/>
                    <a:lstStyle/>
                    <a:p>
                      <a:pPr marL="0" lvl="0" indent="0" algn="just" rtl="0">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A Multi - Level Tourism Destination Recommender System </a:t>
                      </a:r>
                      <a:endParaRPr sz="1600" i="0" u="none" strike="noStrike" cap="none">
                        <a:solidFill>
                          <a:schemeClr val="dk1"/>
                        </a:solidFill>
                        <a:latin typeface="Times New Roman"/>
                        <a:ea typeface="Times New Roman"/>
                        <a:cs typeface="Times New Roman"/>
                        <a:sym typeface="Times New Roman"/>
                      </a:endParaRPr>
                    </a:p>
                    <a:p>
                      <a:pPr marL="0" marR="0" lvl="0" indent="0" algn="just" rtl="0">
                        <a:lnSpc>
                          <a:spcPct val="115000"/>
                        </a:lnSpc>
                        <a:spcBef>
                          <a:spcPts val="800"/>
                        </a:spcBef>
                        <a:spcAft>
                          <a:spcPts val="0"/>
                        </a:spcAft>
                        <a:buClr>
                          <a:schemeClr val="dk1"/>
                        </a:buClr>
                        <a:buSzPts val="1300"/>
                        <a:buFont typeface="Times New Roman"/>
                        <a:buNone/>
                      </a:pP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tc>
                  <a:txBody>
                    <a:bodyPr/>
                    <a:lstStyle/>
                    <a:p>
                      <a:pPr marL="0" lvl="0" indent="0" algn="just" rtl="0">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The system incorporates two levels of recommendations as each user request undergoes two levels of recommendations. The first level involves providing the user with a set of destinations that matches her preferences (based on the preferences of similar users). The second level ranks the set of destinations based on the user preferences and constraints.</a:t>
                      </a: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extLst>
                  <a:ext uri="{0D108BD9-81ED-4DB2-BD59-A6C34878D82A}">
                    <a16:rowId xmlns:a16="http://schemas.microsoft.com/office/drawing/2014/main" val="10002"/>
                  </a:ext>
                </a:extLst>
              </a:tr>
              <a:tr h="1417500">
                <a:tc>
                  <a:txBody>
                    <a:bodyPr/>
                    <a:lstStyle/>
                    <a:p>
                      <a:pPr marL="0" marR="0" lvl="0" indent="0" algn="ctr" rtl="0">
                        <a:lnSpc>
                          <a:spcPct val="100000"/>
                        </a:lnSpc>
                        <a:spcBef>
                          <a:spcPts val="0"/>
                        </a:spcBef>
                        <a:spcAft>
                          <a:spcPts val="0"/>
                        </a:spcAft>
                        <a:buClr>
                          <a:schemeClr val="dk1"/>
                        </a:buClr>
                        <a:buSzPts val="1300"/>
                        <a:buFont typeface="Times New Roman"/>
                        <a:buNone/>
                      </a:pPr>
                      <a:r>
                        <a:rPr lang="en-US" sz="1600" b="1" i="0" u="none" strike="noStrike" cap="none">
                          <a:solidFill>
                            <a:schemeClr val="dk1"/>
                          </a:solidFill>
                          <a:latin typeface="Times New Roman"/>
                          <a:ea typeface="Times New Roman"/>
                          <a:cs typeface="Times New Roman"/>
                          <a:sym typeface="Times New Roman"/>
                        </a:rPr>
                        <a:t>3</a:t>
                      </a: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tc>
                  <a:txBody>
                    <a:bodyPr/>
                    <a:lstStyle/>
                    <a:p>
                      <a:pPr marL="0" marR="0" lvl="0" indent="0" algn="just" rtl="0">
                        <a:lnSpc>
                          <a:spcPct val="115000"/>
                        </a:lnSpc>
                        <a:spcBef>
                          <a:spcPts val="0"/>
                        </a:spcBef>
                        <a:spcAft>
                          <a:spcPts val="0"/>
                        </a:spcAft>
                        <a:buClr>
                          <a:schemeClr val="dk1"/>
                        </a:buClr>
                        <a:buSzPts val="1300"/>
                        <a:buFont typeface="Times New Roman"/>
                        <a:buNone/>
                      </a:pPr>
                      <a:r>
                        <a:rPr lang="en-US" sz="1600" i="0" u="none" strike="noStrike" cap="none">
                          <a:solidFill>
                            <a:schemeClr val="dk1"/>
                          </a:solidFill>
                          <a:latin typeface="Times New Roman"/>
                          <a:ea typeface="Times New Roman"/>
                          <a:cs typeface="Times New Roman"/>
                          <a:sym typeface="Times New Roman"/>
                        </a:rPr>
                        <a:t>Richa Sharma, Shalli Rani, Sarvesh Tanwar</a:t>
                      </a:r>
                      <a:endParaRPr sz="1600" i="0" u="none" strike="noStrike" cap="none">
                        <a:solidFill>
                          <a:schemeClr val="dk1"/>
                        </a:solidFill>
                        <a:latin typeface="Times New Roman"/>
                        <a:ea typeface="Times New Roman"/>
                        <a:cs typeface="Times New Roman"/>
                        <a:sym typeface="Times New Roman"/>
                      </a:endParaRPr>
                    </a:p>
                    <a:p>
                      <a:pPr marL="0" lvl="0" indent="0" algn="just" rtl="0">
                        <a:lnSpc>
                          <a:spcPct val="115000"/>
                        </a:lnSpc>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Year : 2019</a:t>
                      </a: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tc>
                  <a:txBody>
                    <a:bodyPr/>
                    <a:lstStyle/>
                    <a:p>
                      <a:pPr marL="0" marR="0" lvl="0" indent="0" algn="just" rtl="0">
                        <a:lnSpc>
                          <a:spcPct val="115000"/>
                        </a:lnSpc>
                        <a:spcBef>
                          <a:spcPts val="0"/>
                        </a:spcBef>
                        <a:spcAft>
                          <a:spcPts val="0"/>
                        </a:spcAft>
                        <a:buClr>
                          <a:schemeClr val="dk1"/>
                        </a:buClr>
                        <a:buSzPts val="1300"/>
                        <a:buFont typeface="Times New Roman"/>
                        <a:buNone/>
                      </a:pPr>
                      <a:r>
                        <a:rPr lang="en-US" sz="1600" i="0" u="none" strike="noStrike" cap="none">
                          <a:solidFill>
                            <a:schemeClr val="dk1"/>
                          </a:solidFill>
                          <a:latin typeface="Times New Roman"/>
                          <a:ea typeface="Times New Roman"/>
                          <a:cs typeface="Times New Roman"/>
                          <a:sym typeface="Times New Roman"/>
                        </a:rPr>
                        <a:t>Machine Learning Algorithms for building Recommender Systems</a:t>
                      </a:r>
                      <a:endParaRPr sz="1600" i="0" u="none" strike="noStrike" cap="none">
                        <a:solidFill>
                          <a:schemeClr val="dk1"/>
                        </a:solidFill>
                        <a:latin typeface="Times New Roman"/>
                        <a:ea typeface="Times New Roman"/>
                        <a:cs typeface="Times New Roman"/>
                        <a:sym typeface="Times New Roman"/>
                      </a:endParaRPr>
                    </a:p>
                    <a:p>
                      <a:pPr marL="0" marR="0" lvl="0" indent="0" algn="just" rtl="0">
                        <a:lnSpc>
                          <a:spcPct val="115000"/>
                        </a:lnSpc>
                        <a:spcBef>
                          <a:spcPts val="800"/>
                        </a:spcBef>
                        <a:spcAft>
                          <a:spcPts val="0"/>
                        </a:spcAft>
                        <a:buClr>
                          <a:schemeClr val="dk1"/>
                        </a:buClr>
                        <a:buSzPts val="1300"/>
                        <a:buFont typeface="Times New Roman"/>
                        <a:buNone/>
                      </a:pP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tc>
                  <a:txBody>
                    <a:bodyPr/>
                    <a:lstStyle/>
                    <a:p>
                      <a:pPr marL="0" marR="0" lvl="0" indent="0" algn="just" rtl="0">
                        <a:lnSpc>
                          <a:spcPct val="115000"/>
                        </a:lnSpc>
                        <a:spcBef>
                          <a:spcPts val="0"/>
                        </a:spcBef>
                        <a:spcAft>
                          <a:spcPts val="0"/>
                        </a:spcAft>
                        <a:buClr>
                          <a:schemeClr val="dk1"/>
                        </a:buClr>
                        <a:buSzPts val="1300"/>
                        <a:buFont typeface="Times New Roman"/>
                        <a:buNone/>
                      </a:pPr>
                      <a:r>
                        <a:rPr lang="en-US" sz="1600" i="0" u="none" strike="noStrike" cap="none">
                          <a:solidFill>
                            <a:schemeClr val="dk1"/>
                          </a:solidFill>
                          <a:latin typeface="Times New Roman"/>
                          <a:ea typeface="Times New Roman"/>
                          <a:cs typeface="Times New Roman"/>
                          <a:sym typeface="Times New Roman"/>
                        </a:rPr>
                        <a:t>This article presents an overview of the state-of-the-art Recommender systems with the prime focus on hybrid recommender systems. Further, different categories of hybridization models are studied, and the existing work is classified categorically based on the hybrid model they follow, and the Machine learning algorithm used.</a:t>
                      </a: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extLst>
                  <a:ext uri="{0D108BD9-81ED-4DB2-BD59-A6C34878D82A}">
                    <a16:rowId xmlns:a16="http://schemas.microsoft.com/office/drawing/2014/main" val="10003"/>
                  </a:ext>
                </a:extLst>
              </a:tr>
            </a:tbl>
          </a:graphicData>
        </a:graphic>
      </p:graphicFrame>
      <p:sp>
        <p:nvSpPr>
          <p:cNvPr id="119" name="Google Shape;119;p16"/>
          <p:cNvSpPr txBox="1"/>
          <p:nvPr/>
        </p:nvSpPr>
        <p:spPr>
          <a:xfrm>
            <a:off x="10748962" y="6583362"/>
            <a:ext cx="10541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323850" y="136525"/>
            <a:ext cx="11029950" cy="30797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2800"/>
              <a:buFont typeface="Times New Roman"/>
              <a:buNone/>
            </a:pPr>
            <a:r>
              <a:rPr lang="en-US" sz="2800" b="1">
                <a:solidFill>
                  <a:schemeClr val="dk2"/>
                </a:solidFill>
                <a:latin typeface="Times New Roman"/>
                <a:ea typeface="Times New Roman"/>
                <a:cs typeface="Times New Roman"/>
                <a:sym typeface="Times New Roman"/>
              </a:rPr>
              <a:t>Contd…</a:t>
            </a:r>
            <a:endParaRPr b="1">
              <a:solidFill>
                <a:schemeClr val="dk2"/>
              </a:solidFill>
            </a:endParaRPr>
          </a:p>
        </p:txBody>
      </p:sp>
      <p:graphicFrame>
        <p:nvGraphicFramePr>
          <p:cNvPr id="125" name="Google Shape;125;p17"/>
          <p:cNvGraphicFramePr/>
          <p:nvPr/>
        </p:nvGraphicFramePr>
        <p:xfrm>
          <a:off x="455624" y="717875"/>
          <a:ext cx="11280775" cy="5502382"/>
        </p:xfrm>
        <a:graphic>
          <a:graphicData uri="http://schemas.openxmlformats.org/drawingml/2006/table">
            <a:tbl>
              <a:tblPr>
                <a:noFill/>
                <a:tableStyleId>{BFCD3C38-5290-4317-B211-4655F99BB3B3}</a:tableStyleId>
              </a:tblPr>
              <a:tblGrid>
                <a:gridCol w="6604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2508250">
                  <a:extLst>
                    <a:ext uri="{9D8B030D-6E8A-4147-A177-3AD203B41FA5}">
                      <a16:colId xmlns:a16="http://schemas.microsoft.com/office/drawing/2014/main" val="20002"/>
                    </a:ext>
                  </a:extLst>
                </a:gridCol>
                <a:gridCol w="6969125">
                  <a:extLst>
                    <a:ext uri="{9D8B030D-6E8A-4147-A177-3AD203B41FA5}">
                      <a16:colId xmlns:a16="http://schemas.microsoft.com/office/drawing/2014/main" val="20003"/>
                    </a:ext>
                  </a:extLst>
                </a:gridCol>
              </a:tblGrid>
              <a:tr h="587375">
                <a:tc>
                  <a:txBody>
                    <a:bodyPr/>
                    <a:lstStyle/>
                    <a:p>
                      <a:pPr marL="0" marR="0" lvl="0" indent="0" algn="ctr" rtl="0">
                        <a:lnSpc>
                          <a:spcPct val="107000"/>
                        </a:lnSpc>
                        <a:spcBef>
                          <a:spcPts val="0"/>
                        </a:spcBef>
                        <a:spcAft>
                          <a:spcPts val="0"/>
                        </a:spcAft>
                        <a:buClr>
                          <a:schemeClr val="dk1"/>
                        </a:buClr>
                        <a:buSzPts val="1800"/>
                        <a:buFont typeface="Times New Roman"/>
                        <a:buNone/>
                      </a:pPr>
                      <a:r>
                        <a:rPr lang="en-US" sz="1800" b="1" i="0" u="none" strike="noStrike" cap="none">
                          <a:solidFill>
                            <a:schemeClr val="dk1"/>
                          </a:solidFill>
                          <a:latin typeface="Times New Roman"/>
                          <a:ea typeface="Times New Roman"/>
                          <a:cs typeface="Times New Roman"/>
                          <a:sym typeface="Times New Roman"/>
                        </a:rPr>
                        <a:t>S.NO</a:t>
                      </a:r>
                      <a:endParaRPr>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1"/>
                    </a:solidFill>
                  </a:tcPr>
                </a:tc>
                <a:tc>
                  <a:txBody>
                    <a:bodyPr/>
                    <a:lstStyle/>
                    <a:p>
                      <a:pPr marL="0" marR="0" lvl="0" indent="0" algn="just" rtl="0">
                        <a:lnSpc>
                          <a:spcPct val="107000"/>
                        </a:lnSpc>
                        <a:spcBef>
                          <a:spcPts val="0"/>
                        </a:spcBef>
                        <a:spcAft>
                          <a:spcPts val="0"/>
                        </a:spcAft>
                        <a:buClr>
                          <a:schemeClr val="dk1"/>
                        </a:buClr>
                        <a:buSzPts val="1800"/>
                        <a:buFont typeface="Times New Roman"/>
                        <a:buNone/>
                      </a:pPr>
                      <a:r>
                        <a:rPr lang="en-US" sz="1800" b="1" i="0" u="none" strike="noStrike" cap="none">
                          <a:solidFill>
                            <a:schemeClr val="dk1"/>
                          </a:solidFill>
                          <a:latin typeface="Times New Roman"/>
                          <a:ea typeface="Times New Roman"/>
                          <a:cs typeface="Times New Roman"/>
                          <a:sym typeface="Times New Roman"/>
                        </a:rPr>
                        <a:t>AUTHORS/YEAR</a:t>
                      </a:r>
                      <a:endParaRPr>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1"/>
                    </a:solidFill>
                  </a:tcPr>
                </a:tc>
                <a:tc>
                  <a:txBody>
                    <a:bodyPr/>
                    <a:lstStyle/>
                    <a:p>
                      <a:pPr marL="0" marR="0" lvl="0" indent="0" algn="just" rtl="0">
                        <a:lnSpc>
                          <a:spcPct val="107000"/>
                        </a:lnSpc>
                        <a:spcBef>
                          <a:spcPts val="0"/>
                        </a:spcBef>
                        <a:spcAft>
                          <a:spcPts val="0"/>
                        </a:spcAft>
                        <a:buClr>
                          <a:schemeClr val="dk1"/>
                        </a:buClr>
                        <a:buSzPts val="1800"/>
                        <a:buFont typeface="Times New Roman"/>
                        <a:buNone/>
                      </a:pPr>
                      <a:r>
                        <a:rPr lang="en-US" sz="1800" b="1" i="0" u="none" strike="noStrike" cap="none">
                          <a:solidFill>
                            <a:schemeClr val="dk1"/>
                          </a:solidFill>
                          <a:latin typeface="Times New Roman"/>
                          <a:ea typeface="Times New Roman"/>
                          <a:cs typeface="Times New Roman"/>
                          <a:sym typeface="Times New Roman"/>
                        </a:rPr>
                        <a:t>TITLE</a:t>
                      </a:r>
                      <a:endParaRPr>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1"/>
                    </a:solidFill>
                  </a:tcPr>
                </a:tc>
                <a:tc>
                  <a:txBody>
                    <a:bodyPr/>
                    <a:lstStyle/>
                    <a:p>
                      <a:pPr marL="0" marR="0" lvl="0" indent="0" algn="just" rtl="0">
                        <a:lnSpc>
                          <a:spcPct val="107000"/>
                        </a:lnSpc>
                        <a:spcBef>
                          <a:spcPts val="0"/>
                        </a:spcBef>
                        <a:spcAft>
                          <a:spcPts val="0"/>
                        </a:spcAft>
                        <a:buClr>
                          <a:schemeClr val="dk1"/>
                        </a:buClr>
                        <a:buSzPts val="1800"/>
                        <a:buFont typeface="Times New Roman"/>
                        <a:buNone/>
                      </a:pPr>
                      <a:r>
                        <a:rPr lang="en-US" sz="1800" b="1" i="0" u="none" strike="noStrike" cap="none">
                          <a:solidFill>
                            <a:schemeClr val="dk1"/>
                          </a:solidFill>
                          <a:latin typeface="Times New Roman"/>
                          <a:ea typeface="Times New Roman"/>
                          <a:cs typeface="Times New Roman"/>
                          <a:sym typeface="Times New Roman"/>
                        </a:rPr>
                        <a:t>OBSERVATIONS</a:t>
                      </a:r>
                      <a:endParaRPr>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936625">
                <a:tc>
                  <a:txBody>
                    <a:bodyPr/>
                    <a:lstStyle/>
                    <a:p>
                      <a:pPr marL="0" marR="0" lvl="0" indent="0" algn="ctr" rtl="0">
                        <a:lnSpc>
                          <a:spcPct val="100000"/>
                        </a:lnSpc>
                        <a:spcBef>
                          <a:spcPts val="0"/>
                        </a:spcBef>
                        <a:spcAft>
                          <a:spcPts val="0"/>
                        </a:spcAft>
                        <a:buClr>
                          <a:schemeClr val="dk1"/>
                        </a:buClr>
                        <a:buSzPts val="1300"/>
                        <a:buFont typeface="Times New Roman"/>
                        <a:buNone/>
                      </a:pPr>
                      <a:r>
                        <a:rPr lang="en-US" sz="1600" b="1" i="0" u="none" strike="noStrike" cap="none">
                          <a:solidFill>
                            <a:schemeClr val="dk1"/>
                          </a:solidFill>
                          <a:latin typeface="Times New Roman"/>
                          <a:ea typeface="Times New Roman"/>
                          <a:cs typeface="Times New Roman"/>
                          <a:sym typeface="Times New Roman"/>
                        </a:rPr>
                        <a:t>4</a:t>
                      </a: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tc>
                  <a:txBody>
                    <a:bodyPr/>
                    <a:lstStyle/>
                    <a:p>
                      <a:pPr marL="0" marR="0" lvl="0" indent="0" algn="just" rtl="0">
                        <a:lnSpc>
                          <a:spcPct val="100000"/>
                        </a:lnSpc>
                        <a:spcBef>
                          <a:spcPts val="0"/>
                        </a:spcBef>
                        <a:spcAft>
                          <a:spcPts val="0"/>
                        </a:spcAft>
                        <a:buClr>
                          <a:schemeClr val="dk1"/>
                        </a:buClr>
                        <a:buSzPts val="1300"/>
                        <a:buFont typeface="Times New Roman"/>
                        <a:buNone/>
                      </a:pPr>
                      <a:r>
                        <a:rPr lang="en-US" sz="1600" i="0" u="none" strike="noStrike" cap="none">
                          <a:solidFill>
                            <a:schemeClr val="dk1"/>
                          </a:solidFill>
                          <a:latin typeface="Times New Roman"/>
                          <a:ea typeface="Times New Roman"/>
                          <a:cs typeface="Times New Roman"/>
                          <a:sym typeface="Times New Roman"/>
                        </a:rPr>
                        <a:t>Charnsak Srisawatsakul, Waransanang Boontarig</a:t>
                      </a:r>
                      <a:endParaRPr sz="1600" i="0" u="none" strike="noStrike" cap="none">
                        <a:solidFill>
                          <a:schemeClr val="dk1"/>
                        </a:solidFill>
                        <a:latin typeface="Times New Roman"/>
                        <a:ea typeface="Times New Roman"/>
                        <a:cs typeface="Times New Roman"/>
                        <a:sym typeface="Times New Roman"/>
                      </a:endParaRPr>
                    </a:p>
                    <a:p>
                      <a:pPr marL="0" lvl="0" indent="0" algn="just" rtl="0">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Year : 2020</a:t>
                      </a: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tc>
                  <a:txBody>
                    <a:bodyPr/>
                    <a:lstStyle/>
                    <a:p>
                      <a:pPr marL="0" marR="0" lvl="0" indent="0" algn="just" rtl="0">
                        <a:lnSpc>
                          <a:spcPct val="115000"/>
                        </a:lnSpc>
                        <a:spcBef>
                          <a:spcPts val="0"/>
                        </a:spcBef>
                        <a:spcAft>
                          <a:spcPts val="0"/>
                        </a:spcAft>
                        <a:buClr>
                          <a:schemeClr val="dk1"/>
                        </a:buClr>
                        <a:buSzPts val="1300"/>
                        <a:buFont typeface="Times New Roman"/>
                        <a:buNone/>
                      </a:pPr>
                      <a:r>
                        <a:rPr lang="en-US" sz="1600" i="0" u="none" strike="noStrike" cap="none">
                          <a:solidFill>
                            <a:schemeClr val="dk1"/>
                          </a:solidFill>
                          <a:latin typeface="Times New Roman"/>
                          <a:ea typeface="Times New Roman"/>
                          <a:cs typeface="Times New Roman"/>
                          <a:sym typeface="Times New Roman"/>
                        </a:rPr>
                        <a:t>Tourism Recommender System using Machine Learning</a:t>
                      </a:r>
                      <a:endParaRPr sz="1600" i="0" u="none" strike="noStrike" cap="none">
                        <a:solidFill>
                          <a:schemeClr val="dk1"/>
                        </a:solidFill>
                        <a:latin typeface="Times New Roman"/>
                        <a:ea typeface="Times New Roman"/>
                        <a:cs typeface="Times New Roman"/>
                        <a:sym typeface="Times New Roman"/>
                      </a:endParaRPr>
                    </a:p>
                    <a:p>
                      <a:pPr marL="0" marR="0" lvl="0" indent="0" algn="just" rtl="0">
                        <a:lnSpc>
                          <a:spcPct val="115000"/>
                        </a:lnSpc>
                        <a:spcBef>
                          <a:spcPts val="800"/>
                        </a:spcBef>
                        <a:spcAft>
                          <a:spcPts val="0"/>
                        </a:spcAft>
                        <a:buClr>
                          <a:schemeClr val="dk1"/>
                        </a:buClr>
                        <a:buSzPts val="1300"/>
                        <a:buFont typeface="Times New Roman"/>
                        <a:buNone/>
                      </a:pP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tc>
                  <a:txBody>
                    <a:bodyPr/>
                    <a:lstStyle/>
                    <a:p>
                      <a:pPr marL="0" marR="0" lvl="0" indent="0" algn="just" rtl="0">
                        <a:lnSpc>
                          <a:spcPct val="115000"/>
                        </a:lnSpc>
                        <a:spcBef>
                          <a:spcPts val="0"/>
                        </a:spcBef>
                        <a:spcAft>
                          <a:spcPts val="0"/>
                        </a:spcAft>
                        <a:buClr>
                          <a:schemeClr val="dk1"/>
                        </a:buClr>
                        <a:buSzPts val="1300"/>
                        <a:buFont typeface="Times New Roman"/>
                        <a:buNone/>
                      </a:pPr>
                      <a:r>
                        <a:rPr lang="en-US" sz="1600" i="0" u="none" strike="noStrike" cap="none">
                          <a:solidFill>
                            <a:schemeClr val="dk1"/>
                          </a:solidFill>
                          <a:latin typeface="Times New Roman"/>
                          <a:ea typeface="Times New Roman"/>
                          <a:cs typeface="Times New Roman"/>
                          <a:sym typeface="Times New Roman"/>
                        </a:rPr>
                        <a:t>The objective of this study is to develop the prototype of a tourism recommender system that automatically understands the user's preferences of their favorite tourist attractions without asking them any question. It applied machine learning to extract the user's preferences from the user's Instagram photos.</a:t>
                      </a: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extLst>
                  <a:ext uri="{0D108BD9-81ED-4DB2-BD59-A6C34878D82A}">
                    <a16:rowId xmlns:a16="http://schemas.microsoft.com/office/drawing/2014/main" val="10001"/>
                  </a:ext>
                </a:extLst>
              </a:tr>
              <a:tr h="1487150">
                <a:tc>
                  <a:txBody>
                    <a:bodyPr/>
                    <a:lstStyle/>
                    <a:p>
                      <a:pPr marL="0" marR="0" lvl="0" indent="0" algn="ctr" rtl="0">
                        <a:lnSpc>
                          <a:spcPct val="100000"/>
                        </a:lnSpc>
                        <a:spcBef>
                          <a:spcPts val="0"/>
                        </a:spcBef>
                        <a:spcAft>
                          <a:spcPts val="0"/>
                        </a:spcAft>
                        <a:buClr>
                          <a:schemeClr val="dk1"/>
                        </a:buClr>
                        <a:buSzPts val="1300"/>
                        <a:buFont typeface="Times New Roman"/>
                        <a:buNone/>
                      </a:pPr>
                      <a:r>
                        <a:rPr lang="en-US" sz="1600" b="1">
                          <a:solidFill>
                            <a:schemeClr val="dk1"/>
                          </a:solidFill>
                          <a:latin typeface="Times New Roman"/>
                          <a:ea typeface="Times New Roman"/>
                          <a:cs typeface="Times New Roman"/>
                          <a:sym typeface="Times New Roman"/>
                        </a:rPr>
                        <a:t>5</a:t>
                      </a:r>
                      <a:endParaRPr sz="1600">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tc>
                  <a:txBody>
                    <a:bodyPr/>
                    <a:lstStyle/>
                    <a:p>
                      <a:pPr marL="0" lvl="0" indent="0" algn="just" rtl="0">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Bilal Adualgalil, Sajimon Abraham</a:t>
                      </a:r>
                      <a:endParaRPr sz="1600">
                        <a:solidFill>
                          <a:schemeClr val="dk1"/>
                        </a:solidFill>
                        <a:latin typeface="Times New Roman"/>
                        <a:ea typeface="Times New Roman"/>
                        <a:cs typeface="Times New Roman"/>
                        <a:sym typeface="Times New Roman"/>
                      </a:endParaRPr>
                    </a:p>
                    <a:p>
                      <a:pPr marL="0" lvl="0" indent="0" algn="just" rtl="0">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Year : 2020</a:t>
                      </a: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tc>
                  <a:txBody>
                    <a:bodyPr/>
                    <a:lstStyle/>
                    <a:p>
                      <a:pPr marL="0" lvl="0" indent="0" algn="just" rtl="0">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Tourist Prediction using Machine Learning Algorithms</a:t>
                      </a:r>
                      <a:endParaRPr sz="1600">
                        <a:solidFill>
                          <a:schemeClr val="dk1"/>
                        </a:solidFill>
                        <a:latin typeface="Times New Roman"/>
                        <a:ea typeface="Times New Roman"/>
                        <a:cs typeface="Times New Roman"/>
                        <a:sym typeface="Times New Roman"/>
                      </a:endParaRPr>
                    </a:p>
                    <a:p>
                      <a:pPr marL="0" lvl="0" indent="0" algn="just" rtl="0">
                        <a:lnSpc>
                          <a:spcPct val="115000"/>
                        </a:lnSpc>
                        <a:spcBef>
                          <a:spcPts val="0"/>
                        </a:spcBef>
                        <a:spcAft>
                          <a:spcPts val="0"/>
                        </a:spcAft>
                        <a:buClr>
                          <a:schemeClr val="dk1"/>
                        </a:buClr>
                        <a:buFont typeface="Arial"/>
                        <a:buNone/>
                      </a:pP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tc>
                  <a:txBody>
                    <a:bodyPr/>
                    <a:lstStyle/>
                    <a:p>
                      <a:pPr marL="0" lvl="0" indent="0" algn="just" rtl="0">
                        <a:lnSpc>
                          <a:spcPct val="115000"/>
                        </a:lnSpc>
                        <a:spcBef>
                          <a:spcPts val="0"/>
                        </a:spcBef>
                        <a:spcAft>
                          <a:spcPts val="0"/>
                        </a:spcAft>
                        <a:buClr>
                          <a:schemeClr val="dk1"/>
                        </a:buClr>
                        <a:buFont typeface="Arial"/>
                        <a:buNone/>
                      </a:pPr>
                      <a:r>
                        <a:rPr lang="en-US" sz="1600">
                          <a:solidFill>
                            <a:schemeClr val="dk1"/>
                          </a:solidFill>
                          <a:latin typeface="Times New Roman"/>
                          <a:ea typeface="Times New Roman"/>
                          <a:cs typeface="Times New Roman"/>
                          <a:sym typeface="Times New Roman"/>
                        </a:rPr>
                        <a:t>In the context of tourism, machine learning techniques are commonly used for three purposes: forecasting tourist expenses, analyzing tourist profiles, and predicting the number of tourist arrivals. This section provides a concise overview of ten machine learning techniques that support these activities.</a:t>
                      </a: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DAE3F3"/>
                    </a:solidFill>
                  </a:tcPr>
                </a:tc>
                <a:extLst>
                  <a:ext uri="{0D108BD9-81ED-4DB2-BD59-A6C34878D82A}">
                    <a16:rowId xmlns:a16="http://schemas.microsoft.com/office/drawing/2014/main" val="10002"/>
                  </a:ext>
                </a:extLst>
              </a:tr>
              <a:tr h="738175">
                <a:tc>
                  <a:txBody>
                    <a:bodyPr/>
                    <a:lstStyle/>
                    <a:p>
                      <a:pPr marL="0" marR="0" lvl="0" indent="0" algn="ctr" rtl="0">
                        <a:lnSpc>
                          <a:spcPct val="100000"/>
                        </a:lnSpc>
                        <a:spcBef>
                          <a:spcPts val="0"/>
                        </a:spcBef>
                        <a:spcAft>
                          <a:spcPts val="0"/>
                        </a:spcAft>
                        <a:buClr>
                          <a:schemeClr val="dk1"/>
                        </a:buClr>
                        <a:buSzPts val="1300"/>
                        <a:buFont typeface="Times New Roman"/>
                        <a:buNone/>
                      </a:pPr>
                      <a:r>
                        <a:rPr lang="en-US" sz="1300" b="1" i="0" u="none">
                          <a:solidFill>
                            <a:schemeClr val="dk1"/>
                          </a:solidFill>
                          <a:latin typeface="Times New Roman"/>
                          <a:ea typeface="Times New Roman"/>
                          <a:cs typeface="Times New Roman"/>
                          <a:sym typeface="Times New Roman"/>
                        </a:rPr>
                        <a:t>7</a:t>
                      </a:r>
                      <a:endParaRPr>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tc>
                  <a:txBody>
                    <a:bodyPr/>
                    <a:lstStyle/>
                    <a:p>
                      <a:pPr marL="0" lvl="0" indent="0" algn="just" rtl="0">
                        <a:lnSpc>
                          <a:spcPct val="115000"/>
                        </a:lnSpc>
                        <a:spcBef>
                          <a:spcPts val="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Ismat Fathima</a:t>
                      </a:r>
                      <a:endParaRPr sz="1600">
                        <a:solidFill>
                          <a:schemeClr val="dk1"/>
                        </a:solidFill>
                        <a:latin typeface="Times New Roman"/>
                        <a:ea typeface="Times New Roman"/>
                        <a:cs typeface="Times New Roman"/>
                        <a:sym typeface="Times New Roman"/>
                      </a:endParaRPr>
                    </a:p>
                    <a:p>
                      <a:pPr marL="0" lvl="0" indent="0" algn="just" rtl="0">
                        <a:lnSpc>
                          <a:spcPct val="115000"/>
                        </a:lnSpc>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Bonthu Kotaiah</a:t>
                      </a:r>
                      <a:endParaRPr sz="1600">
                        <a:solidFill>
                          <a:schemeClr val="dk1"/>
                        </a:solidFill>
                        <a:latin typeface="Times New Roman"/>
                        <a:ea typeface="Times New Roman"/>
                        <a:cs typeface="Times New Roman"/>
                        <a:sym typeface="Times New Roman"/>
                      </a:endParaRPr>
                    </a:p>
                    <a:p>
                      <a:pPr marL="0" lvl="0" indent="0" algn="just" rtl="0">
                        <a:lnSpc>
                          <a:spcPct val="115000"/>
                        </a:lnSpc>
                        <a:spcBef>
                          <a:spcPts val="800"/>
                        </a:spcBef>
                        <a:spcAft>
                          <a:spcPts val="0"/>
                        </a:spcAft>
                        <a:buClr>
                          <a:schemeClr val="dk1"/>
                        </a:buClr>
                        <a:buSzPts val="1300"/>
                        <a:buFont typeface="Times New Roman"/>
                        <a:buNone/>
                      </a:pPr>
                      <a:r>
                        <a:rPr lang="en-US" sz="1600">
                          <a:solidFill>
                            <a:schemeClr val="dk1"/>
                          </a:solidFill>
                          <a:latin typeface="Times New Roman"/>
                          <a:ea typeface="Times New Roman"/>
                          <a:cs typeface="Times New Roman"/>
                          <a:sym typeface="Times New Roman"/>
                        </a:rPr>
                        <a:t>Year : 2022</a:t>
                      </a:r>
                      <a:endParaRPr sz="1600">
                        <a:solidFill>
                          <a:schemeClr val="dk1"/>
                        </a:solidFill>
                        <a:latin typeface="Times New Roman"/>
                        <a:ea typeface="Times New Roman"/>
                        <a:cs typeface="Times New Roman"/>
                        <a:sym typeface="Times New Roman"/>
                      </a:endParaRPr>
                    </a:p>
                    <a:p>
                      <a:pPr marL="0" marR="0" lvl="0" indent="0" algn="just" rtl="0">
                        <a:lnSpc>
                          <a:spcPct val="115000"/>
                        </a:lnSpc>
                        <a:spcBef>
                          <a:spcPts val="0"/>
                        </a:spcBef>
                        <a:spcAft>
                          <a:spcPts val="0"/>
                        </a:spcAft>
                        <a:buNone/>
                      </a:pPr>
                      <a:endParaRPr sz="160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tc>
                  <a:txBody>
                    <a:bodyPr/>
                    <a:lstStyle/>
                    <a:p>
                      <a:pPr marL="0" marR="0" lvl="0" indent="0" algn="just" rtl="0">
                        <a:lnSpc>
                          <a:spcPct val="115000"/>
                        </a:lnSpc>
                        <a:spcBef>
                          <a:spcPts val="0"/>
                        </a:spcBef>
                        <a:spcAft>
                          <a:spcPts val="0"/>
                        </a:spcAft>
                        <a:buNone/>
                      </a:pPr>
                      <a:r>
                        <a:rPr lang="en-US" sz="1600" dirty="0">
                          <a:solidFill>
                            <a:schemeClr val="dk1"/>
                          </a:solidFill>
                          <a:latin typeface="Times New Roman"/>
                          <a:ea typeface="Times New Roman"/>
                          <a:cs typeface="Times New Roman"/>
                          <a:sym typeface="Times New Roman"/>
                        </a:rPr>
                        <a:t>Deep Learning based Tourism recommendation system </a:t>
                      </a:r>
                      <a:endParaRPr sz="1600" dirty="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tc>
                  <a:txBody>
                    <a:bodyPr/>
                    <a:lstStyle/>
                    <a:p>
                      <a:pPr marL="0" marR="0" lvl="0" indent="0" algn="just" rtl="0">
                        <a:lnSpc>
                          <a:spcPct val="115000"/>
                        </a:lnSpc>
                        <a:spcBef>
                          <a:spcPts val="0"/>
                        </a:spcBef>
                        <a:spcAft>
                          <a:spcPts val="0"/>
                        </a:spcAft>
                        <a:buNone/>
                      </a:pPr>
                      <a:r>
                        <a:rPr lang="en-US" sz="1600" dirty="0">
                          <a:solidFill>
                            <a:schemeClr val="dk1"/>
                          </a:solidFill>
                          <a:latin typeface="Times New Roman"/>
                          <a:ea typeface="Times New Roman"/>
                          <a:cs typeface="Times New Roman"/>
                          <a:sym typeface="Times New Roman"/>
                        </a:rPr>
                        <a:t>The research in this broad area has been studied extensively, and this paper provides a current overview of that research, taking into account the various interface types, the range of recommender algorithms, the features that such models provide, and their application of artificial intelligence techniques. This survey also provides some insights on the development of the industry's most promising research areas for the following years.</a:t>
                      </a:r>
                      <a:endParaRPr sz="1600" dirty="0">
                        <a:solidFill>
                          <a:schemeClr val="dk1"/>
                        </a:solidFill>
                        <a:latin typeface="Times New Roman"/>
                        <a:ea typeface="Times New Roman"/>
                        <a:cs typeface="Times New Roman"/>
                        <a:sym typeface="Times New Roman"/>
                      </a:endParaRPr>
                    </a:p>
                  </a:txBody>
                  <a:tcPr marL="15600" marR="15600" marT="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FBE5D6"/>
                    </a:solidFill>
                  </a:tcPr>
                </a:tc>
                <a:extLst>
                  <a:ext uri="{0D108BD9-81ED-4DB2-BD59-A6C34878D82A}">
                    <a16:rowId xmlns:a16="http://schemas.microsoft.com/office/drawing/2014/main" val="10003"/>
                  </a:ext>
                </a:extLst>
              </a:tr>
            </a:tbl>
          </a:graphicData>
        </a:graphic>
      </p:graphicFrame>
      <p:sp>
        <p:nvSpPr>
          <p:cNvPr id="126" name="Google Shape;126;p17"/>
          <p:cNvSpPr txBox="1"/>
          <p:nvPr/>
        </p:nvSpPr>
        <p:spPr>
          <a:xfrm>
            <a:off x="7345362" y="6551612"/>
            <a:ext cx="2743200"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2"/>
              </a:buClr>
              <a:buSzPts val="1200"/>
              <a:buFont typeface="Gill Sans"/>
              <a:buNone/>
            </a:pPr>
            <a:r>
              <a:rPr lang="en-US" sz="1200" b="0" i="0" u="none">
                <a:solidFill>
                  <a:schemeClr val="accent2"/>
                </a:solidFill>
                <a:latin typeface="Gill Sans"/>
                <a:ea typeface="Gill Sans"/>
                <a:cs typeface="Gill Sans"/>
                <a:sym typeface="Gill Sans"/>
              </a:rPr>
              <a:t>*</a:t>
            </a:r>
            <a:endParaRPr/>
          </a:p>
        </p:txBody>
      </p:sp>
      <p:sp>
        <p:nvSpPr>
          <p:cNvPr id="127" name="Google Shape;127;p17"/>
          <p:cNvSpPr txBox="1"/>
          <p:nvPr/>
        </p:nvSpPr>
        <p:spPr>
          <a:xfrm>
            <a:off x="8993187" y="6538912"/>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8"/>
          <p:cNvSpPr txBox="1">
            <a:spLocks noGrp="1"/>
          </p:cNvSpPr>
          <p:nvPr>
            <p:ph type="title"/>
          </p:nvPr>
        </p:nvSpPr>
        <p:spPr>
          <a:xfrm>
            <a:off x="786537" y="302487"/>
            <a:ext cx="10515600" cy="606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000"/>
              <a:buFont typeface="Times New Roman"/>
              <a:buNone/>
            </a:pPr>
            <a:r>
              <a:rPr lang="en-US" sz="4000" b="1">
                <a:solidFill>
                  <a:schemeClr val="dk2"/>
                </a:solidFill>
                <a:latin typeface="Times New Roman"/>
                <a:ea typeface="Times New Roman"/>
                <a:cs typeface="Times New Roman"/>
                <a:sym typeface="Times New Roman"/>
              </a:rPr>
              <a:t>Problem Statement</a:t>
            </a:r>
            <a:endParaRPr sz="4000" b="1">
              <a:solidFill>
                <a:schemeClr val="dk2"/>
              </a:solidFill>
            </a:endParaRPr>
          </a:p>
        </p:txBody>
      </p:sp>
      <p:sp>
        <p:nvSpPr>
          <p:cNvPr id="133" name="Google Shape;133;p18"/>
          <p:cNvSpPr txBox="1">
            <a:spLocks noGrp="1"/>
          </p:cNvSpPr>
          <p:nvPr>
            <p:ph type="body" idx="1"/>
          </p:nvPr>
        </p:nvSpPr>
        <p:spPr>
          <a:xfrm>
            <a:off x="363537" y="1503425"/>
            <a:ext cx="11361600" cy="4779900"/>
          </a:xfrm>
          <a:prstGeom prst="rect">
            <a:avLst/>
          </a:prstGeom>
          <a:noFill/>
          <a:ln>
            <a:noFill/>
          </a:ln>
        </p:spPr>
        <p:txBody>
          <a:bodyPr spcFirstLastPara="1" wrap="square" lIns="91425" tIns="45700" rIns="91425" bIns="45700" anchor="t" anchorCtr="0">
            <a:normAutofit/>
          </a:bodyPr>
          <a:lstStyle/>
          <a:p>
            <a:pPr marL="457200" marR="0" lvl="0" indent="-355600" algn="just" rtl="0">
              <a:lnSpc>
                <a:spcPct val="150000"/>
              </a:lnSpc>
              <a:spcBef>
                <a:spcPts val="0"/>
              </a:spcBef>
              <a:spcAft>
                <a:spcPts val="0"/>
              </a:spcAft>
              <a:buClr>
                <a:srgbClr val="0D0D0D"/>
              </a:buClr>
              <a:buSzPts val="2000"/>
              <a:buFont typeface="Times New Roman"/>
              <a:buChar char="•"/>
            </a:pPr>
            <a:r>
              <a:rPr lang="en-US" sz="2000" i="0" u="none">
                <a:solidFill>
                  <a:srgbClr val="0D0D0D"/>
                </a:solidFill>
                <a:latin typeface="Times New Roman"/>
                <a:ea typeface="Times New Roman"/>
                <a:cs typeface="Times New Roman"/>
                <a:sym typeface="Times New Roman"/>
              </a:rPr>
              <a:t>The most common difficulty faced by people is to decide which would be the most optimal path to be taken to reach their destination while planning for a trip.</a:t>
            </a:r>
            <a:endParaRPr sz="2000" i="0" u="none">
              <a:solidFill>
                <a:srgbClr val="0D0D0D"/>
              </a:solidFill>
              <a:latin typeface="Times New Roman"/>
              <a:ea typeface="Times New Roman"/>
              <a:cs typeface="Times New Roman"/>
              <a:sym typeface="Times New Roman"/>
            </a:endParaRPr>
          </a:p>
          <a:p>
            <a:pPr marL="457200" marR="0" lvl="0" indent="-355600" algn="just" rtl="0">
              <a:lnSpc>
                <a:spcPct val="150000"/>
              </a:lnSpc>
              <a:spcBef>
                <a:spcPts val="0"/>
              </a:spcBef>
              <a:spcAft>
                <a:spcPts val="0"/>
              </a:spcAft>
              <a:buClr>
                <a:srgbClr val="0D0D0D"/>
              </a:buClr>
              <a:buSzPts val="2000"/>
              <a:buFont typeface="Times New Roman"/>
              <a:buChar char="•"/>
            </a:pPr>
            <a:r>
              <a:rPr lang="en-US" sz="2000" i="0" u="none">
                <a:solidFill>
                  <a:srgbClr val="0D0D0D"/>
                </a:solidFill>
                <a:latin typeface="Times New Roman"/>
                <a:ea typeface="Times New Roman"/>
                <a:cs typeface="Times New Roman"/>
                <a:sym typeface="Times New Roman"/>
              </a:rPr>
              <a:t>Also people would want to know whether there are any site-seeing places that could be visited on the way to their destination and what would be the best time to travel to their destination. </a:t>
            </a:r>
            <a:endParaRPr sz="2000" i="0" u="none">
              <a:solidFill>
                <a:srgbClr val="0D0D0D"/>
              </a:solidFill>
              <a:latin typeface="Times New Roman"/>
              <a:ea typeface="Times New Roman"/>
              <a:cs typeface="Times New Roman"/>
              <a:sym typeface="Times New Roman"/>
            </a:endParaRPr>
          </a:p>
          <a:p>
            <a:pPr marL="457200" marR="0" lvl="0" indent="-355600" algn="just" rtl="0">
              <a:lnSpc>
                <a:spcPct val="150000"/>
              </a:lnSpc>
              <a:spcBef>
                <a:spcPts val="0"/>
              </a:spcBef>
              <a:spcAft>
                <a:spcPts val="0"/>
              </a:spcAft>
              <a:buClr>
                <a:srgbClr val="0D0D0D"/>
              </a:buClr>
              <a:buSzPts val="2000"/>
              <a:buFont typeface="Times New Roman"/>
              <a:buChar char="•"/>
            </a:pPr>
            <a:r>
              <a:rPr lang="en-US" sz="2000" i="0" u="none">
                <a:solidFill>
                  <a:srgbClr val="0D0D0D"/>
                </a:solidFill>
                <a:latin typeface="Times New Roman"/>
                <a:ea typeface="Times New Roman"/>
                <a:cs typeface="Times New Roman"/>
                <a:sym typeface="Times New Roman"/>
              </a:rPr>
              <a:t>The existing works have been focusing on how to find routes that minimize a single kind of trip cost such as trip time or distance, amongst others. However, it has been noticed that the existing systems have not considered the user interest in their recommendation systems. </a:t>
            </a:r>
            <a:endParaRPr sz="2000">
              <a:latin typeface="Times New Roman"/>
              <a:ea typeface="Times New Roman"/>
              <a:cs typeface="Times New Roman"/>
              <a:sym typeface="Times New Roman"/>
            </a:endParaRPr>
          </a:p>
        </p:txBody>
      </p:sp>
      <p:sp>
        <p:nvSpPr>
          <p:cNvPr id="134" name="Google Shape;134;p18"/>
          <p:cNvSpPr txBox="1"/>
          <p:nvPr/>
        </p:nvSpPr>
        <p:spPr>
          <a:xfrm>
            <a:off x="7948612" y="6413500"/>
            <a:ext cx="2844800"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2"/>
              </a:buClr>
              <a:buSzPts val="1200"/>
              <a:buFont typeface="Gill Sans"/>
              <a:buNone/>
            </a:pPr>
            <a:endParaRPr/>
          </a:p>
        </p:txBody>
      </p:sp>
      <p:sp>
        <p:nvSpPr>
          <p:cNvPr id="135" name="Google Shape;135;p18"/>
          <p:cNvSpPr txBox="1"/>
          <p:nvPr/>
        </p:nvSpPr>
        <p:spPr>
          <a:xfrm>
            <a:off x="10793412" y="6413500"/>
            <a:ext cx="1052512"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9"/>
          <p:cNvSpPr txBox="1">
            <a:spLocks noGrp="1"/>
          </p:cNvSpPr>
          <p:nvPr>
            <p:ph type="title"/>
          </p:nvPr>
        </p:nvSpPr>
        <p:spPr>
          <a:xfrm>
            <a:off x="342900" y="306387"/>
            <a:ext cx="10515600" cy="48895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000"/>
              <a:buFont typeface="Times New Roman"/>
              <a:buNone/>
            </a:pPr>
            <a:r>
              <a:rPr lang="en-US" sz="4000" b="1">
                <a:solidFill>
                  <a:schemeClr val="dk2"/>
                </a:solidFill>
                <a:latin typeface="Times New Roman"/>
                <a:ea typeface="Times New Roman"/>
                <a:cs typeface="Times New Roman"/>
                <a:sym typeface="Times New Roman"/>
              </a:rPr>
              <a:t>Objectives of Proposed Work</a:t>
            </a:r>
            <a:endParaRPr sz="4000" b="1">
              <a:solidFill>
                <a:schemeClr val="dk2"/>
              </a:solidFill>
            </a:endParaRPr>
          </a:p>
        </p:txBody>
      </p:sp>
      <p:sp>
        <p:nvSpPr>
          <p:cNvPr id="142" name="Google Shape;142;p19"/>
          <p:cNvSpPr txBox="1">
            <a:spLocks noGrp="1"/>
          </p:cNvSpPr>
          <p:nvPr>
            <p:ph type="body" idx="1"/>
          </p:nvPr>
        </p:nvSpPr>
        <p:spPr>
          <a:xfrm>
            <a:off x="342900" y="1085850"/>
            <a:ext cx="11249025" cy="5314950"/>
          </a:xfrm>
          <a:prstGeom prst="rect">
            <a:avLst/>
          </a:prstGeom>
          <a:noFill/>
          <a:ln>
            <a:noFill/>
          </a:ln>
        </p:spPr>
        <p:txBody>
          <a:bodyPr spcFirstLastPara="1" wrap="square" lIns="91425" tIns="45700" rIns="91425" bIns="45700" anchor="t" anchorCtr="0">
            <a:noAutofit/>
          </a:bodyPr>
          <a:lstStyle/>
          <a:p>
            <a:pPr marL="457200" marR="0" lvl="0" indent="-355600" algn="just" rtl="0">
              <a:lnSpc>
                <a:spcPct val="150000"/>
              </a:lnSpc>
              <a:spcBef>
                <a:spcPts val="0"/>
              </a:spcBef>
              <a:spcAft>
                <a:spcPts val="0"/>
              </a:spcAft>
              <a:buClr>
                <a:schemeClr val="dk1"/>
              </a:buClr>
              <a:buSzPts val="2000"/>
              <a:buFont typeface="Times New Roman"/>
              <a:buChar char="•"/>
            </a:pPr>
            <a:r>
              <a:rPr lang="en-US" sz="2000" b="1" i="0" u="none">
                <a:solidFill>
                  <a:schemeClr val="dk1"/>
                </a:solidFill>
                <a:latin typeface="Times New Roman"/>
                <a:ea typeface="Times New Roman"/>
                <a:cs typeface="Times New Roman"/>
                <a:sym typeface="Times New Roman"/>
              </a:rPr>
              <a:t>Personalization: </a:t>
            </a:r>
            <a:r>
              <a:rPr lang="en-US" sz="2000" b="0" i="0" u="none">
                <a:solidFill>
                  <a:schemeClr val="dk1"/>
                </a:solidFill>
                <a:latin typeface="Times New Roman"/>
                <a:ea typeface="Times New Roman"/>
                <a:cs typeface="Times New Roman"/>
                <a:sym typeface="Times New Roman"/>
              </a:rPr>
              <a:t>The recommendation system should be able to provide personalized recommendations based on the preferences, interests, and previous behavior of the user.</a:t>
            </a:r>
            <a:endParaRPr/>
          </a:p>
          <a:p>
            <a:pPr marL="457200" marR="0" lvl="0" indent="-355600" algn="just" rtl="0">
              <a:lnSpc>
                <a:spcPct val="150000"/>
              </a:lnSpc>
              <a:spcBef>
                <a:spcPts val="0"/>
              </a:spcBef>
              <a:spcAft>
                <a:spcPts val="0"/>
              </a:spcAft>
              <a:buClr>
                <a:schemeClr val="dk1"/>
              </a:buClr>
              <a:buSzPts val="2000"/>
              <a:buFont typeface="Times New Roman"/>
              <a:buChar char="•"/>
            </a:pPr>
            <a:r>
              <a:rPr lang="en-US" sz="2000" b="1" i="0" u="none">
                <a:solidFill>
                  <a:schemeClr val="dk1"/>
                </a:solidFill>
                <a:latin typeface="Times New Roman"/>
                <a:ea typeface="Times New Roman"/>
                <a:cs typeface="Times New Roman"/>
                <a:sym typeface="Times New Roman"/>
              </a:rPr>
              <a:t>Accuracy:</a:t>
            </a:r>
            <a:r>
              <a:rPr lang="en-US" sz="2000" b="0" i="0" u="none">
                <a:solidFill>
                  <a:schemeClr val="dk1"/>
                </a:solidFill>
                <a:latin typeface="Times New Roman"/>
                <a:ea typeface="Times New Roman"/>
                <a:cs typeface="Times New Roman"/>
                <a:sym typeface="Times New Roman"/>
              </a:rPr>
              <a:t> The recommendation system should be able to provide accurate recommendations that match the user's preferences and needs.</a:t>
            </a:r>
            <a:endParaRPr/>
          </a:p>
          <a:p>
            <a:pPr marL="457200" marR="0" lvl="0" indent="-355600" algn="just" rtl="0">
              <a:lnSpc>
                <a:spcPct val="150000"/>
              </a:lnSpc>
              <a:spcBef>
                <a:spcPts val="0"/>
              </a:spcBef>
              <a:spcAft>
                <a:spcPts val="0"/>
              </a:spcAft>
              <a:buClr>
                <a:schemeClr val="dk1"/>
              </a:buClr>
              <a:buSzPts val="2000"/>
              <a:buFont typeface="Times New Roman"/>
              <a:buChar char="•"/>
            </a:pPr>
            <a:r>
              <a:rPr lang="en-US" sz="2000" b="1" i="0" u="none">
                <a:solidFill>
                  <a:schemeClr val="dk1"/>
                </a:solidFill>
                <a:latin typeface="Times New Roman"/>
                <a:ea typeface="Times New Roman"/>
                <a:cs typeface="Times New Roman"/>
                <a:sym typeface="Times New Roman"/>
              </a:rPr>
              <a:t>Novelty: </a:t>
            </a:r>
            <a:r>
              <a:rPr lang="en-US" sz="2000" b="0" i="0" u="none">
                <a:solidFill>
                  <a:schemeClr val="dk1"/>
                </a:solidFill>
                <a:latin typeface="Times New Roman"/>
                <a:ea typeface="Times New Roman"/>
                <a:cs typeface="Times New Roman"/>
                <a:sym typeface="Times New Roman"/>
              </a:rPr>
              <a:t>The recommendation system should provide recommendations that are new and interesting to the user, and not just based on their past behavior.</a:t>
            </a:r>
            <a:endParaRPr/>
          </a:p>
          <a:p>
            <a:pPr marL="457200" marR="0" lvl="0" indent="-355600" algn="just" rtl="0">
              <a:lnSpc>
                <a:spcPct val="150000"/>
              </a:lnSpc>
              <a:spcBef>
                <a:spcPts val="0"/>
              </a:spcBef>
              <a:spcAft>
                <a:spcPts val="0"/>
              </a:spcAft>
              <a:buClr>
                <a:schemeClr val="dk1"/>
              </a:buClr>
              <a:buSzPts val="2000"/>
              <a:buFont typeface="Times New Roman"/>
              <a:buChar char="•"/>
            </a:pPr>
            <a:r>
              <a:rPr lang="en-US" sz="2000" b="1" i="0" u="none">
                <a:solidFill>
                  <a:schemeClr val="dk1"/>
                </a:solidFill>
                <a:latin typeface="Times New Roman"/>
                <a:ea typeface="Times New Roman"/>
                <a:cs typeface="Times New Roman"/>
                <a:sym typeface="Times New Roman"/>
              </a:rPr>
              <a:t>Real-time:</a:t>
            </a:r>
            <a:r>
              <a:rPr lang="en-US" sz="2000" b="0" i="0" u="none">
                <a:solidFill>
                  <a:schemeClr val="dk1"/>
                </a:solidFill>
                <a:latin typeface="Times New Roman"/>
                <a:ea typeface="Times New Roman"/>
                <a:cs typeface="Times New Roman"/>
                <a:sym typeface="Times New Roman"/>
              </a:rPr>
              <a:t> The recommendation system should be able to provide recommendations in real-time, allowing users to make decisions quickly.</a:t>
            </a:r>
            <a:endParaRPr/>
          </a:p>
          <a:p>
            <a:pPr marL="457200" marR="0" lvl="0" indent="-355600" algn="just" rtl="0">
              <a:lnSpc>
                <a:spcPct val="150000"/>
              </a:lnSpc>
              <a:spcBef>
                <a:spcPts val="0"/>
              </a:spcBef>
              <a:spcAft>
                <a:spcPts val="0"/>
              </a:spcAft>
              <a:buClr>
                <a:schemeClr val="dk1"/>
              </a:buClr>
              <a:buSzPts val="2000"/>
              <a:buFont typeface="Times New Roman"/>
              <a:buChar char="•"/>
            </a:pPr>
            <a:r>
              <a:rPr lang="en-US" sz="2000" b="1" i="0" u="none">
                <a:solidFill>
                  <a:schemeClr val="dk1"/>
                </a:solidFill>
                <a:latin typeface="Times New Roman"/>
                <a:ea typeface="Times New Roman"/>
                <a:cs typeface="Times New Roman"/>
                <a:sym typeface="Times New Roman"/>
              </a:rPr>
              <a:t>User feedback:</a:t>
            </a:r>
            <a:r>
              <a:rPr lang="en-US" sz="2000" b="0" i="0" u="none">
                <a:solidFill>
                  <a:schemeClr val="dk1"/>
                </a:solidFill>
                <a:latin typeface="Times New Roman"/>
                <a:ea typeface="Times New Roman"/>
                <a:cs typeface="Times New Roman"/>
                <a:sym typeface="Times New Roman"/>
              </a:rPr>
              <a:t> The recommendation system should be able to incorporate user feedback to improve the accuracy and relevance of recommendations over time.</a:t>
            </a:r>
            <a:endParaRPr/>
          </a:p>
          <a:p>
            <a:pPr marL="0" marR="0" lvl="0" indent="0" algn="l" rtl="0">
              <a:lnSpc>
                <a:spcPct val="100000"/>
              </a:lnSpc>
              <a:spcBef>
                <a:spcPts val="0"/>
              </a:spcBef>
              <a:spcAft>
                <a:spcPts val="0"/>
              </a:spcAft>
              <a:buNone/>
            </a:pPr>
            <a:endParaRPr sz="2000" b="0" i="0" u="none">
              <a:solidFill>
                <a:schemeClr val="dk1"/>
              </a:solidFill>
              <a:latin typeface="Times New Roman"/>
              <a:ea typeface="Times New Roman"/>
              <a:cs typeface="Times New Roman"/>
              <a:sym typeface="Times New Roman"/>
            </a:endParaRPr>
          </a:p>
        </p:txBody>
      </p:sp>
      <p:sp>
        <p:nvSpPr>
          <p:cNvPr id="143" name="Google Shape;143;p19"/>
          <p:cNvSpPr txBox="1"/>
          <p:nvPr/>
        </p:nvSpPr>
        <p:spPr>
          <a:xfrm>
            <a:off x="7713662" y="6400800"/>
            <a:ext cx="2844800"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accent2"/>
              </a:buClr>
              <a:buSzPts val="1200"/>
              <a:buFont typeface="Gill Sans"/>
              <a:buNone/>
            </a:pPr>
            <a:r>
              <a:rPr lang="en-US" sz="1200" b="0" i="0" u="none">
                <a:solidFill>
                  <a:schemeClr val="accent2"/>
                </a:solidFill>
                <a:latin typeface="Gill Sans"/>
                <a:ea typeface="Gill Sans"/>
                <a:cs typeface="Gill Sans"/>
                <a:sym typeface="Gill Sans"/>
              </a:rPr>
              <a:t>*</a:t>
            </a:r>
            <a:endParaRPr/>
          </a:p>
        </p:txBody>
      </p:sp>
      <p:sp>
        <p:nvSpPr>
          <p:cNvPr id="144" name="Google Shape;144;p19"/>
          <p:cNvSpPr txBox="1"/>
          <p:nvPr/>
        </p:nvSpPr>
        <p:spPr>
          <a:xfrm>
            <a:off x="10710862" y="6400800"/>
            <a:ext cx="1052512"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0"/>
          <p:cNvSpPr txBox="1">
            <a:spLocks noGrp="1"/>
          </p:cNvSpPr>
          <p:nvPr>
            <p:ph type="title"/>
          </p:nvPr>
        </p:nvSpPr>
        <p:spPr>
          <a:xfrm>
            <a:off x="581025" y="1263650"/>
            <a:ext cx="10515600" cy="628650"/>
          </a:xfrm>
          <a:prstGeom prst="rect">
            <a:avLst/>
          </a:prstGeom>
          <a:noFill/>
          <a:ln>
            <a:noFill/>
          </a:ln>
        </p:spPr>
        <p:txBody>
          <a:bodyPr spcFirstLastPara="1" wrap="square" lIns="91425" tIns="45700" rIns="91425" bIns="45700" anchor="ctr" anchorCtr="0">
            <a:noAutofit/>
          </a:bodyPr>
          <a:lstStyle/>
          <a:p>
            <a:pPr marL="457200" lvl="0" indent="-457200" algn="l" rtl="0">
              <a:lnSpc>
                <a:spcPct val="90000"/>
              </a:lnSpc>
              <a:spcBef>
                <a:spcPts val="0"/>
              </a:spcBef>
              <a:spcAft>
                <a:spcPts val="0"/>
              </a:spcAft>
              <a:buClr>
                <a:schemeClr val="dk1"/>
              </a:buClr>
              <a:buSzPts val="2800"/>
              <a:buFont typeface="Times New Roman"/>
              <a:buChar char="•"/>
            </a:pPr>
            <a:r>
              <a:rPr lang="en-US" sz="2800" b="1">
                <a:solidFill>
                  <a:schemeClr val="dk1"/>
                </a:solidFill>
                <a:latin typeface="Times New Roman"/>
                <a:ea typeface="Times New Roman"/>
                <a:cs typeface="Times New Roman"/>
                <a:sym typeface="Times New Roman"/>
              </a:rPr>
              <a:t>Proposed Architecture Diagram</a:t>
            </a:r>
            <a:endParaRPr>
              <a:latin typeface="Times New Roman"/>
              <a:ea typeface="Times New Roman"/>
              <a:cs typeface="Times New Roman"/>
              <a:sym typeface="Times New Roman"/>
            </a:endParaRPr>
          </a:p>
        </p:txBody>
      </p:sp>
      <p:sp>
        <p:nvSpPr>
          <p:cNvPr id="151" name="Google Shape;151;p20"/>
          <p:cNvSpPr txBox="1"/>
          <p:nvPr/>
        </p:nvSpPr>
        <p:spPr>
          <a:xfrm>
            <a:off x="581025" y="203200"/>
            <a:ext cx="11172825" cy="701675"/>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4400"/>
              <a:buFont typeface="Times New Roman"/>
              <a:buNone/>
            </a:pPr>
            <a:r>
              <a:rPr lang="en-US" sz="4000" b="1" i="0" u="none">
                <a:solidFill>
                  <a:schemeClr val="dk2"/>
                </a:solidFill>
                <a:latin typeface="Times New Roman"/>
                <a:ea typeface="Times New Roman"/>
                <a:cs typeface="Times New Roman"/>
                <a:sym typeface="Times New Roman"/>
              </a:rPr>
              <a:t>Proposed Methodology</a:t>
            </a:r>
            <a:endParaRPr sz="4000" b="1">
              <a:solidFill>
                <a:schemeClr val="dk2"/>
              </a:solidFill>
            </a:endParaRPr>
          </a:p>
        </p:txBody>
      </p:sp>
      <p:sp>
        <p:nvSpPr>
          <p:cNvPr id="152" name="Google Shape;152;p20"/>
          <p:cNvSpPr txBox="1"/>
          <p:nvPr/>
        </p:nvSpPr>
        <p:spPr>
          <a:xfrm>
            <a:off x="11225212" y="6400800"/>
            <a:ext cx="661987" cy="27781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8</a:t>
            </a:fld>
            <a:endParaRPr/>
          </a:p>
        </p:txBody>
      </p:sp>
      <p:pic>
        <p:nvPicPr>
          <p:cNvPr id="153" name="Google Shape;153;p20" descr="system architecture dig"/>
          <p:cNvPicPr preferRelativeResize="0">
            <a:picLocks noGrp="1"/>
          </p:cNvPicPr>
          <p:nvPr>
            <p:ph type="body" idx="1"/>
          </p:nvPr>
        </p:nvPicPr>
        <p:blipFill rotWithShape="1">
          <a:blip r:embed="rId3">
            <a:alphaModFix/>
          </a:blip>
          <a:srcRect r="-361" b="25711"/>
          <a:stretch/>
        </p:blipFill>
        <p:spPr>
          <a:xfrm>
            <a:off x="1329450" y="1996925"/>
            <a:ext cx="9533100" cy="3902100"/>
          </a:xfrm>
          <a:prstGeom prst="rect">
            <a:avLst/>
          </a:prstGeom>
          <a:noFill/>
          <a:ln>
            <a:noFill/>
          </a:ln>
        </p:spPr>
      </p:pic>
      <p:sp>
        <p:nvSpPr>
          <p:cNvPr id="155" name="Google Shape;155;p20"/>
          <p:cNvSpPr txBox="1"/>
          <p:nvPr/>
        </p:nvSpPr>
        <p:spPr>
          <a:xfrm>
            <a:off x="1678375" y="6003650"/>
            <a:ext cx="8978100" cy="4617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Figure 1: Proposed Architecture Diagram</a:t>
            </a:r>
            <a:endParaRPr sz="20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838200" y="365125"/>
            <a:ext cx="10515600" cy="998400"/>
          </a:xfrm>
          <a:prstGeom prst="rect">
            <a:avLst/>
          </a:prstGeom>
          <a:noFill/>
          <a:ln>
            <a:noFill/>
          </a:ln>
        </p:spPr>
        <p:txBody>
          <a:bodyPr spcFirstLastPara="1" wrap="square" lIns="91425" tIns="45700" rIns="91425" bIns="45700" anchor="ctr" anchorCtr="0">
            <a:noAutofit/>
          </a:bodyPr>
          <a:lstStyle/>
          <a:p>
            <a:pPr marL="457200" lvl="0" indent="-457200" algn="l" rtl="0">
              <a:lnSpc>
                <a:spcPct val="90000"/>
              </a:lnSpc>
              <a:spcBef>
                <a:spcPts val="0"/>
              </a:spcBef>
              <a:spcAft>
                <a:spcPts val="0"/>
              </a:spcAft>
              <a:buClr>
                <a:schemeClr val="dk1"/>
              </a:buClr>
              <a:buSzPts val="2800"/>
              <a:buFont typeface="Arial"/>
              <a:buChar char="•"/>
            </a:pPr>
            <a:r>
              <a:rPr lang="en-US" sz="2800" b="1">
                <a:solidFill>
                  <a:schemeClr val="dk1"/>
                </a:solidFill>
                <a:latin typeface="Times New Roman"/>
                <a:ea typeface="Times New Roman"/>
                <a:cs typeface="Times New Roman"/>
                <a:sym typeface="Times New Roman"/>
              </a:rPr>
              <a:t>Data Flow Diagram </a:t>
            </a:r>
            <a:endParaRPr/>
          </a:p>
        </p:txBody>
      </p:sp>
      <p:sp>
        <p:nvSpPr>
          <p:cNvPr id="162" name="Google Shape;162;p21"/>
          <p:cNvSpPr txBox="1"/>
          <p:nvPr/>
        </p:nvSpPr>
        <p:spPr>
          <a:xfrm>
            <a:off x="11225212" y="6400800"/>
            <a:ext cx="662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2"/>
              </a:buClr>
              <a:buSzPts val="1200"/>
              <a:buFont typeface="Gill Sans"/>
              <a:buNone/>
            </a:pPr>
            <a:fld id="{00000000-1234-1234-1234-123412341234}" type="slidenum">
              <a:rPr lang="en-US" sz="1200" b="0" i="0" u="none">
                <a:solidFill>
                  <a:schemeClr val="accent2"/>
                </a:solidFill>
                <a:latin typeface="Gill Sans"/>
                <a:ea typeface="Gill Sans"/>
                <a:cs typeface="Gill Sans"/>
                <a:sym typeface="Gill Sans"/>
              </a:rPr>
              <a:t>9</a:t>
            </a:fld>
            <a:endParaRPr/>
          </a:p>
        </p:txBody>
      </p:sp>
      <p:sp>
        <p:nvSpPr>
          <p:cNvPr id="163" name="Google Shape;163;p21"/>
          <p:cNvSpPr txBox="1"/>
          <p:nvPr/>
        </p:nvSpPr>
        <p:spPr>
          <a:xfrm>
            <a:off x="1678375" y="6003650"/>
            <a:ext cx="8978100" cy="4617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US" sz="2000">
                <a:solidFill>
                  <a:schemeClr val="dk1"/>
                </a:solidFill>
                <a:latin typeface="Times New Roman"/>
                <a:ea typeface="Times New Roman"/>
                <a:cs typeface="Times New Roman"/>
                <a:sym typeface="Times New Roman"/>
              </a:rPr>
              <a:t>Figure 2: Data Flow Diagram</a:t>
            </a:r>
            <a:endParaRPr sz="2000">
              <a:latin typeface="Calibri"/>
              <a:ea typeface="Calibri"/>
              <a:cs typeface="Calibri"/>
              <a:sym typeface="Calibri"/>
            </a:endParaRPr>
          </a:p>
        </p:txBody>
      </p:sp>
      <p:pic>
        <p:nvPicPr>
          <p:cNvPr id="164" name="Google Shape;164;p21"/>
          <p:cNvPicPr preferRelativeResize="0"/>
          <p:nvPr/>
        </p:nvPicPr>
        <p:blipFill>
          <a:blip r:embed="rId3">
            <a:alphaModFix/>
          </a:blip>
          <a:stretch>
            <a:fillRect/>
          </a:stretch>
        </p:blipFill>
        <p:spPr>
          <a:xfrm>
            <a:off x="1200425" y="1261350"/>
            <a:ext cx="9981299" cy="4603974"/>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1546</Words>
  <Application>Microsoft Office PowerPoint</Application>
  <PresentationFormat>Widescreen</PresentationFormat>
  <Paragraphs>155</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Times New Roman</vt:lpstr>
      <vt:lpstr>Calibri</vt:lpstr>
      <vt:lpstr>Gill Sans</vt:lpstr>
      <vt:lpstr>Office Theme</vt:lpstr>
      <vt:lpstr>TOURISM RECOMMENDATION SYSTEM</vt:lpstr>
      <vt:lpstr>Contents</vt:lpstr>
      <vt:lpstr>Introduction</vt:lpstr>
      <vt:lpstr>Literature Survey</vt:lpstr>
      <vt:lpstr>Contd…</vt:lpstr>
      <vt:lpstr>Problem Statement</vt:lpstr>
      <vt:lpstr>Objectives of Proposed Work</vt:lpstr>
      <vt:lpstr>Proposed Architecture Diagram</vt:lpstr>
      <vt:lpstr>Data Flow Diagram </vt:lpstr>
      <vt:lpstr>Sequence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TOURISM RECOMMENDATION SYSTEM</dc:title>
  <cp:lastModifiedBy>JAYAPRIYA SELVAKUMAR</cp:lastModifiedBy>
  <cp:revision>2</cp:revision>
  <dcterms:modified xsi:type="dcterms:W3CDTF">2024-02-24T09:34:34Z</dcterms:modified>
</cp:coreProperties>
</file>